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4" r:id="rId3"/>
    <p:sldId id="295" r:id="rId4"/>
    <p:sldId id="296" r:id="rId5"/>
    <p:sldId id="297" r:id="rId6"/>
    <p:sldId id="298" r:id="rId7"/>
    <p:sldId id="299" r:id="rId8"/>
    <p:sldId id="304" r:id="rId9"/>
    <p:sldId id="300" r:id="rId10"/>
    <p:sldId id="301" r:id="rId11"/>
    <p:sldId id="302" r:id="rId12"/>
    <p:sldId id="303" r:id="rId13"/>
    <p:sldId id="305" r:id="rId14"/>
    <p:sldId id="306" r:id="rId15"/>
    <p:sldId id="307" r:id="rId16"/>
    <p:sldId id="308" r:id="rId17"/>
    <p:sldId id="309" r:id="rId18"/>
    <p:sldId id="310" r:id="rId19"/>
    <p:sldId id="311" r:id="rId20"/>
    <p:sldId id="312" r:id="rId21"/>
    <p:sldId id="313" r:id="rId22"/>
    <p:sldId id="314" r:id="rId23"/>
    <p:sldId id="316" r:id="rId24"/>
    <p:sldId id="258" r:id="rId25"/>
    <p:sldId id="259" r:id="rId26"/>
    <p:sldId id="260" r:id="rId27"/>
    <p:sldId id="261" r:id="rId28"/>
    <p:sldId id="31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9291E-359C-41DD-9BA6-392D4699CBBC}"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1FDCC803-648A-4829-BA1C-F803A6D810A8}">
      <dgm:prSet/>
      <dgm:spPr/>
      <dgm:t>
        <a:bodyPr/>
        <a:lstStyle/>
        <a:p>
          <a:r>
            <a:rPr lang="en-US"/>
            <a:t>Bag of Words</a:t>
          </a:r>
        </a:p>
      </dgm:t>
    </dgm:pt>
    <dgm:pt modelId="{8FFB780B-2102-463D-92D8-9ECA20B81EED}" type="parTrans" cxnId="{79C14F1F-05E5-48BD-9859-B0330C05290B}">
      <dgm:prSet/>
      <dgm:spPr/>
      <dgm:t>
        <a:bodyPr/>
        <a:lstStyle/>
        <a:p>
          <a:endParaRPr lang="en-US"/>
        </a:p>
      </dgm:t>
    </dgm:pt>
    <dgm:pt modelId="{2B35C8D3-9203-4CE6-943E-3F1EEB5E636B}" type="sibTrans" cxnId="{79C14F1F-05E5-48BD-9859-B0330C05290B}">
      <dgm:prSet/>
      <dgm:spPr/>
      <dgm:t>
        <a:bodyPr/>
        <a:lstStyle/>
        <a:p>
          <a:endParaRPr lang="en-US"/>
        </a:p>
      </dgm:t>
    </dgm:pt>
    <dgm:pt modelId="{6F7FAB0A-2283-4D59-A567-6798D3C30BA7}">
      <dgm:prSet/>
      <dgm:spPr/>
      <dgm:t>
        <a:bodyPr/>
        <a:lstStyle/>
        <a:p>
          <a:r>
            <a:rPr lang="en-US"/>
            <a:t>TF-IDF</a:t>
          </a:r>
        </a:p>
      </dgm:t>
    </dgm:pt>
    <dgm:pt modelId="{921DBC01-BB05-4205-AB21-093F770502B7}" type="parTrans" cxnId="{6C92C8F3-9F83-4FBF-B473-2BEA986A7C14}">
      <dgm:prSet/>
      <dgm:spPr/>
      <dgm:t>
        <a:bodyPr/>
        <a:lstStyle/>
        <a:p>
          <a:endParaRPr lang="en-US"/>
        </a:p>
      </dgm:t>
    </dgm:pt>
    <dgm:pt modelId="{2EA1B18A-53CF-46C8-8BA7-B6974E2189DA}" type="sibTrans" cxnId="{6C92C8F3-9F83-4FBF-B473-2BEA986A7C14}">
      <dgm:prSet/>
      <dgm:spPr/>
      <dgm:t>
        <a:bodyPr/>
        <a:lstStyle/>
        <a:p>
          <a:endParaRPr lang="en-US"/>
        </a:p>
      </dgm:t>
    </dgm:pt>
    <dgm:pt modelId="{96511720-EAE7-4C26-AD2C-78433482CA6C}">
      <dgm:prSet/>
      <dgm:spPr/>
      <dgm:t>
        <a:bodyPr/>
        <a:lstStyle/>
        <a:p>
          <a:r>
            <a:rPr lang="en-US"/>
            <a:t>Word2Vec</a:t>
          </a:r>
        </a:p>
      </dgm:t>
    </dgm:pt>
    <dgm:pt modelId="{42EA4A84-4BB7-4DF4-B9AC-06757887EEDB}" type="parTrans" cxnId="{F07B2C1A-38E2-4EAA-B41A-D793210C33D1}">
      <dgm:prSet/>
      <dgm:spPr/>
      <dgm:t>
        <a:bodyPr/>
        <a:lstStyle/>
        <a:p>
          <a:endParaRPr lang="en-US"/>
        </a:p>
      </dgm:t>
    </dgm:pt>
    <dgm:pt modelId="{AAC0C89F-7B6A-485D-92E2-DED170365D45}" type="sibTrans" cxnId="{F07B2C1A-38E2-4EAA-B41A-D793210C33D1}">
      <dgm:prSet/>
      <dgm:spPr/>
      <dgm:t>
        <a:bodyPr/>
        <a:lstStyle/>
        <a:p>
          <a:endParaRPr lang="en-US"/>
        </a:p>
      </dgm:t>
    </dgm:pt>
    <dgm:pt modelId="{58FB20DC-66A7-4FF4-B9FB-F967007D12A6}">
      <dgm:prSet/>
      <dgm:spPr/>
      <dgm:t>
        <a:bodyPr/>
        <a:lstStyle/>
        <a:p>
          <a:r>
            <a:rPr lang="en-US"/>
            <a:t>Glove</a:t>
          </a:r>
        </a:p>
      </dgm:t>
    </dgm:pt>
    <dgm:pt modelId="{3C06CCC3-6DBB-49DD-B10D-162F9994A188}" type="parTrans" cxnId="{074A7DB0-4E0A-4774-807E-5268105A2376}">
      <dgm:prSet/>
      <dgm:spPr/>
      <dgm:t>
        <a:bodyPr/>
        <a:lstStyle/>
        <a:p>
          <a:endParaRPr lang="en-US"/>
        </a:p>
      </dgm:t>
    </dgm:pt>
    <dgm:pt modelId="{72834E01-D68F-4724-B744-2ED608414AA4}" type="sibTrans" cxnId="{074A7DB0-4E0A-4774-807E-5268105A2376}">
      <dgm:prSet/>
      <dgm:spPr/>
      <dgm:t>
        <a:bodyPr/>
        <a:lstStyle/>
        <a:p>
          <a:endParaRPr lang="en-US"/>
        </a:p>
      </dgm:t>
    </dgm:pt>
    <dgm:pt modelId="{5B191B7B-C9A3-4568-BFBE-D88BFB3B3AD2}">
      <dgm:prSet/>
      <dgm:spPr/>
      <dgm:t>
        <a:bodyPr/>
        <a:lstStyle/>
        <a:p>
          <a:r>
            <a:rPr lang="en-US"/>
            <a:t>Fast Text</a:t>
          </a:r>
        </a:p>
      </dgm:t>
    </dgm:pt>
    <dgm:pt modelId="{257FDF8F-C3A8-4A92-8806-C21A0B50F07D}" type="parTrans" cxnId="{FA4AF45D-D6C1-4670-A519-E33A56563042}">
      <dgm:prSet/>
      <dgm:spPr/>
      <dgm:t>
        <a:bodyPr/>
        <a:lstStyle/>
        <a:p>
          <a:endParaRPr lang="en-US"/>
        </a:p>
      </dgm:t>
    </dgm:pt>
    <dgm:pt modelId="{C3541F7C-2C15-476E-923D-9E086864725B}" type="sibTrans" cxnId="{FA4AF45D-D6C1-4670-A519-E33A56563042}">
      <dgm:prSet/>
      <dgm:spPr/>
      <dgm:t>
        <a:bodyPr/>
        <a:lstStyle/>
        <a:p>
          <a:endParaRPr lang="en-US"/>
        </a:p>
      </dgm:t>
    </dgm:pt>
    <dgm:pt modelId="{9F7B866E-F374-455C-A8F9-A55AC4D289C1}" type="pres">
      <dgm:prSet presAssocID="{93F9291E-359C-41DD-9BA6-392D4699CBBC}" presName="linear" presStyleCnt="0">
        <dgm:presLayoutVars>
          <dgm:dir/>
          <dgm:animLvl val="lvl"/>
          <dgm:resizeHandles val="exact"/>
        </dgm:presLayoutVars>
      </dgm:prSet>
      <dgm:spPr/>
    </dgm:pt>
    <dgm:pt modelId="{6C73D8D4-7066-461A-B19F-CD3FF5A6874B}" type="pres">
      <dgm:prSet presAssocID="{1FDCC803-648A-4829-BA1C-F803A6D810A8}" presName="parentLin" presStyleCnt="0"/>
      <dgm:spPr/>
    </dgm:pt>
    <dgm:pt modelId="{7781E70A-A33D-473A-86A4-E22711933C9C}" type="pres">
      <dgm:prSet presAssocID="{1FDCC803-648A-4829-BA1C-F803A6D810A8}" presName="parentLeftMargin" presStyleLbl="node1" presStyleIdx="0" presStyleCnt="5"/>
      <dgm:spPr/>
    </dgm:pt>
    <dgm:pt modelId="{FB0AC62E-47AE-474B-8846-F973C183CC7D}" type="pres">
      <dgm:prSet presAssocID="{1FDCC803-648A-4829-BA1C-F803A6D810A8}" presName="parentText" presStyleLbl="node1" presStyleIdx="0" presStyleCnt="5">
        <dgm:presLayoutVars>
          <dgm:chMax val="0"/>
          <dgm:bulletEnabled val="1"/>
        </dgm:presLayoutVars>
      </dgm:prSet>
      <dgm:spPr/>
    </dgm:pt>
    <dgm:pt modelId="{89522A5F-DE61-4C40-B4A8-18144185C455}" type="pres">
      <dgm:prSet presAssocID="{1FDCC803-648A-4829-BA1C-F803A6D810A8}" presName="negativeSpace" presStyleCnt="0"/>
      <dgm:spPr/>
    </dgm:pt>
    <dgm:pt modelId="{4D775D63-6F75-4DA9-A643-4EBF7DFE2852}" type="pres">
      <dgm:prSet presAssocID="{1FDCC803-648A-4829-BA1C-F803A6D810A8}" presName="childText" presStyleLbl="conFgAcc1" presStyleIdx="0" presStyleCnt="5">
        <dgm:presLayoutVars>
          <dgm:bulletEnabled val="1"/>
        </dgm:presLayoutVars>
      </dgm:prSet>
      <dgm:spPr/>
    </dgm:pt>
    <dgm:pt modelId="{B23EE10A-F10E-4C66-8BDA-ECB4F4E5EE53}" type="pres">
      <dgm:prSet presAssocID="{2B35C8D3-9203-4CE6-943E-3F1EEB5E636B}" presName="spaceBetweenRectangles" presStyleCnt="0"/>
      <dgm:spPr/>
    </dgm:pt>
    <dgm:pt modelId="{608E084C-3980-4460-8EC1-481C50DFF33C}" type="pres">
      <dgm:prSet presAssocID="{6F7FAB0A-2283-4D59-A567-6798D3C30BA7}" presName="parentLin" presStyleCnt="0"/>
      <dgm:spPr/>
    </dgm:pt>
    <dgm:pt modelId="{C84B392D-557A-41C8-B899-F8E07A6BF8C8}" type="pres">
      <dgm:prSet presAssocID="{6F7FAB0A-2283-4D59-A567-6798D3C30BA7}" presName="parentLeftMargin" presStyleLbl="node1" presStyleIdx="0" presStyleCnt="5"/>
      <dgm:spPr/>
    </dgm:pt>
    <dgm:pt modelId="{F055E149-EAC5-4214-88C1-73EE8F75C18B}" type="pres">
      <dgm:prSet presAssocID="{6F7FAB0A-2283-4D59-A567-6798D3C30BA7}" presName="parentText" presStyleLbl="node1" presStyleIdx="1" presStyleCnt="5">
        <dgm:presLayoutVars>
          <dgm:chMax val="0"/>
          <dgm:bulletEnabled val="1"/>
        </dgm:presLayoutVars>
      </dgm:prSet>
      <dgm:spPr/>
    </dgm:pt>
    <dgm:pt modelId="{E4F395B2-6AEB-43BA-9F30-9A23707A4E79}" type="pres">
      <dgm:prSet presAssocID="{6F7FAB0A-2283-4D59-A567-6798D3C30BA7}" presName="negativeSpace" presStyleCnt="0"/>
      <dgm:spPr/>
    </dgm:pt>
    <dgm:pt modelId="{580A8B7C-8143-41B8-9469-F6CD97A2A3A1}" type="pres">
      <dgm:prSet presAssocID="{6F7FAB0A-2283-4D59-A567-6798D3C30BA7}" presName="childText" presStyleLbl="conFgAcc1" presStyleIdx="1" presStyleCnt="5">
        <dgm:presLayoutVars>
          <dgm:bulletEnabled val="1"/>
        </dgm:presLayoutVars>
      </dgm:prSet>
      <dgm:spPr/>
    </dgm:pt>
    <dgm:pt modelId="{C72AB60E-FA22-4658-B485-F109A02FF7D5}" type="pres">
      <dgm:prSet presAssocID="{2EA1B18A-53CF-46C8-8BA7-B6974E2189DA}" presName="spaceBetweenRectangles" presStyleCnt="0"/>
      <dgm:spPr/>
    </dgm:pt>
    <dgm:pt modelId="{C5E2B0FF-C995-41EA-B067-A03B1962A65B}" type="pres">
      <dgm:prSet presAssocID="{96511720-EAE7-4C26-AD2C-78433482CA6C}" presName="parentLin" presStyleCnt="0"/>
      <dgm:spPr/>
    </dgm:pt>
    <dgm:pt modelId="{1404A56B-3AD8-45B6-9131-988F9295A7CE}" type="pres">
      <dgm:prSet presAssocID="{96511720-EAE7-4C26-AD2C-78433482CA6C}" presName="parentLeftMargin" presStyleLbl="node1" presStyleIdx="1" presStyleCnt="5"/>
      <dgm:spPr/>
    </dgm:pt>
    <dgm:pt modelId="{BF2D2C88-97A6-4C4B-8029-9E0AEC0BF227}" type="pres">
      <dgm:prSet presAssocID="{96511720-EAE7-4C26-AD2C-78433482CA6C}" presName="parentText" presStyleLbl="node1" presStyleIdx="2" presStyleCnt="5">
        <dgm:presLayoutVars>
          <dgm:chMax val="0"/>
          <dgm:bulletEnabled val="1"/>
        </dgm:presLayoutVars>
      </dgm:prSet>
      <dgm:spPr/>
    </dgm:pt>
    <dgm:pt modelId="{F0943008-5987-4AB6-BF58-62361FD215AD}" type="pres">
      <dgm:prSet presAssocID="{96511720-EAE7-4C26-AD2C-78433482CA6C}" presName="negativeSpace" presStyleCnt="0"/>
      <dgm:spPr/>
    </dgm:pt>
    <dgm:pt modelId="{15578E35-63D1-4859-A3D9-43A9193654AE}" type="pres">
      <dgm:prSet presAssocID="{96511720-EAE7-4C26-AD2C-78433482CA6C}" presName="childText" presStyleLbl="conFgAcc1" presStyleIdx="2" presStyleCnt="5">
        <dgm:presLayoutVars>
          <dgm:bulletEnabled val="1"/>
        </dgm:presLayoutVars>
      </dgm:prSet>
      <dgm:spPr/>
    </dgm:pt>
    <dgm:pt modelId="{D5434277-CBF5-48C7-9F26-2101A6AE9C32}" type="pres">
      <dgm:prSet presAssocID="{AAC0C89F-7B6A-485D-92E2-DED170365D45}" presName="spaceBetweenRectangles" presStyleCnt="0"/>
      <dgm:spPr/>
    </dgm:pt>
    <dgm:pt modelId="{38939EA1-A09A-4AF6-9251-1FE50DE83967}" type="pres">
      <dgm:prSet presAssocID="{58FB20DC-66A7-4FF4-B9FB-F967007D12A6}" presName="parentLin" presStyleCnt="0"/>
      <dgm:spPr/>
    </dgm:pt>
    <dgm:pt modelId="{A2F802E8-AAA2-4218-9CFE-6CDD4AEA5CBE}" type="pres">
      <dgm:prSet presAssocID="{58FB20DC-66A7-4FF4-B9FB-F967007D12A6}" presName="parentLeftMargin" presStyleLbl="node1" presStyleIdx="2" presStyleCnt="5"/>
      <dgm:spPr/>
    </dgm:pt>
    <dgm:pt modelId="{B378A472-B4E6-4470-88F6-F5537E356179}" type="pres">
      <dgm:prSet presAssocID="{58FB20DC-66A7-4FF4-B9FB-F967007D12A6}" presName="parentText" presStyleLbl="node1" presStyleIdx="3" presStyleCnt="5">
        <dgm:presLayoutVars>
          <dgm:chMax val="0"/>
          <dgm:bulletEnabled val="1"/>
        </dgm:presLayoutVars>
      </dgm:prSet>
      <dgm:spPr/>
    </dgm:pt>
    <dgm:pt modelId="{AF3CE869-2EAE-4191-AC4E-795EA9E26F88}" type="pres">
      <dgm:prSet presAssocID="{58FB20DC-66A7-4FF4-B9FB-F967007D12A6}" presName="negativeSpace" presStyleCnt="0"/>
      <dgm:spPr/>
    </dgm:pt>
    <dgm:pt modelId="{B7A4A59A-6A8D-4103-A670-E5E80BCBF2FD}" type="pres">
      <dgm:prSet presAssocID="{58FB20DC-66A7-4FF4-B9FB-F967007D12A6}" presName="childText" presStyleLbl="conFgAcc1" presStyleIdx="3" presStyleCnt="5">
        <dgm:presLayoutVars>
          <dgm:bulletEnabled val="1"/>
        </dgm:presLayoutVars>
      </dgm:prSet>
      <dgm:spPr/>
    </dgm:pt>
    <dgm:pt modelId="{62C9CDF9-6B72-4343-ADF4-EED9873D2BBD}" type="pres">
      <dgm:prSet presAssocID="{72834E01-D68F-4724-B744-2ED608414AA4}" presName="spaceBetweenRectangles" presStyleCnt="0"/>
      <dgm:spPr/>
    </dgm:pt>
    <dgm:pt modelId="{E101B1FA-D1C7-4D3F-A847-71DA5CA0CD8E}" type="pres">
      <dgm:prSet presAssocID="{5B191B7B-C9A3-4568-BFBE-D88BFB3B3AD2}" presName="parentLin" presStyleCnt="0"/>
      <dgm:spPr/>
    </dgm:pt>
    <dgm:pt modelId="{2C70FBDD-14FC-4BB9-904B-6FFBEADFEA83}" type="pres">
      <dgm:prSet presAssocID="{5B191B7B-C9A3-4568-BFBE-D88BFB3B3AD2}" presName="parentLeftMargin" presStyleLbl="node1" presStyleIdx="3" presStyleCnt="5"/>
      <dgm:spPr/>
    </dgm:pt>
    <dgm:pt modelId="{F99D7A5A-55FF-44EC-98E8-7452336AD172}" type="pres">
      <dgm:prSet presAssocID="{5B191B7B-C9A3-4568-BFBE-D88BFB3B3AD2}" presName="parentText" presStyleLbl="node1" presStyleIdx="4" presStyleCnt="5">
        <dgm:presLayoutVars>
          <dgm:chMax val="0"/>
          <dgm:bulletEnabled val="1"/>
        </dgm:presLayoutVars>
      </dgm:prSet>
      <dgm:spPr/>
    </dgm:pt>
    <dgm:pt modelId="{98108328-C8F8-4E84-8E2E-4D208E7D1917}" type="pres">
      <dgm:prSet presAssocID="{5B191B7B-C9A3-4568-BFBE-D88BFB3B3AD2}" presName="negativeSpace" presStyleCnt="0"/>
      <dgm:spPr/>
    </dgm:pt>
    <dgm:pt modelId="{78C52828-D194-4D1D-94F2-761C10DF6FFA}" type="pres">
      <dgm:prSet presAssocID="{5B191B7B-C9A3-4568-BFBE-D88BFB3B3AD2}" presName="childText" presStyleLbl="conFgAcc1" presStyleIdx="4" presStyleCnt="5">
        <dgm:presLayoutVars>
          <dgm:bulletEnabled val="1"/>
        </dgm:presLayoutVars>
      </dgm:prSet>
      <dgm:spPr/>
    </dgm:pt>
  </dgm:ptLst>
  <dgm:cxnLst>
    <dgm:cxn modelId="{9482D103-B23B-435D-BA17-879E4A884F43}" type="presOf" srcId="{1FDCC803-648A-4829-BA1C-F803A6D810A8}" destId="{7781E70A-A33D-473A-86A4-E22711933C9C}" srcOrd="0" destOrd="0" presId="urn:microsoft.com/office/officeart/2005/8/layout/list1"/>
    <dgm:cxn modelId="{D8CC8914-F823-44CF-B1C5-F932E2B9162E}" type="presOf" srcId="{58FB20DC-66A7-4FF4-B9FB-F967007D12A6}" destId="{A2F802E8-AAA2-4218-9CFE-6CDD4AEA5CBE}" srcOrd="0" destOrd="0" presId="urn:microsoft.com/office/officeart/2005/8/layout/list1"/>
    <dgm:cxn modelId="{F07B2C1A-38E2-4EAA-B41A-D793210C33D1}" srcId="{93F9291E-359C-41DD-9BA6-392D4699CBBC}" destId="{96511720-EAE7-4C26-AD2C-78433482CA6C}" srcOrd="2" destOrd="0" parTransId="{42EA4A84-4BB7-4DF4-B9AC-06757887EEDB}" sibTransId="{AAC0C89F-7B6A-485D-92E2-DED170365D45}"/>
    <dgm:cxn modelId="{40E5071B-8642-4A64-B8C3-ED6F685AA869}" type="presOf" srcId="{1FDCC803-648A-4829-BA1C-F803A6D810A8}" destId="{FB0AC62E-47AE-474B-8846-F973C183CC7D}" srcOrd="1" destOrd="0" presId="urn:microsoft.com/office/officeart/2005/8/layout/list1"/>
    <dgm:cxn modelId="{5D87821E-7539-40EC-91DC-DB72B0D8D50F}" type="presOf" srcId="{5B191B7B-C9A3-4568-BFBE-D88BFB3B3AD2}" destId="{2C70FBDD-14FC-4BB9-904B-6FFBEADFEA83}" srcOrd="0" destOrd="0" presId="urn:microsoft.com/office/officeart/2005/8/layout/list1"/>
    <dgm:cxn modelId="{79C14F1F-05E5-48BD-9859-B0330C05290B}" srcId="{93F9291E-359C-41DD-9BA6-392D4699CBBC}" destId="{1FDCC803-648A-4829-BA1C-F803A6D810A8}" srcOrd="0" destOrd="0" parTransId="{8FFB780B-2102-463D-92D8-9ECA20B81EED}" sibTransId="{2B35C8D3-9203-4CE6-943E-3F1EEB5E636B}"/>
    <dgm:cxn modelId="{FE2CD023-A427-471D-8C70-46588EAFA540}" type="presOf" srcId="{58FB20DC-66A7-4FF4-B9FB-F967007D12A6}" destId="{B378A472-B4E6-4470-88F6-F5537E356179}" srcOrd="1" destOrd="0" presId="urn:microsoft.com/office/officeart/2005/8/layout/list1"/>
    <dgm:cxn modelId="{3B696A2E-2EE7-4521-B540-A8276992A610}" type="presOf" srcId="{6F7FAB0A-2283-4D59-A567-6798D3C30BA7}" destId="{F055E149-EAC5-4214-88C1-73EE8F75C18B}" srcOrd="1" destOrd="0" presId="urn:microsoft.com/office/officeart/2005/8/layout/list1"/>
    <dgm:cxn modelId="{FA4AF45D-D6C1-4670-A519-E33A56563042}" srcId="{93F9291E-359C-41DD-9BA6-392D4699CBBC}" destId="{5B191B7B-C9A3-4568-BFBE-D88BFB3B3AD2}" srcOrd="4" destOrd="0" parTransId="{257FDF8F-C3A8-4A92-8806-C21A0B50F07D}" sibTransId="{C3541F7C-2C15-476E-923D-9E086864725B}"/>
    <dgm:cxn modelId="{AE4AB359-52A8-4D87-8078-E41A0DF6134F}" type="presOf" srcId="{6F7FAB0A-2283-4D59-A567-6798D3C30BA7}" destId="{C84B392D-557A-41C8-B899-F8E07A6BF8C8}" srcOrd="0" destOrd="0" presId="urn:microsoft.com/office/officeart/2005/8/layout/list1"/>
    <dgm:cxn modelId="{FEE74880-535A-44EB-A23F-46F0B5FEFD9C}" type="presOf" srcId="{96511720-EAE7-4C26-AD2C-78433482CA6C}" destId="{1404A56B-3AD8-45B6-9131-988F9295A7CE}" srcOrd="0" destOrd="0" presId="urn:microsoft.com/office/officeart/2005/8/layout/list1"/>
    <dgm:cxn modelId="{074A7DB0-4E0A-4774-807E-5268105A2376}" srcId="{93F9291E-359C-41DD-9BA6-392D4699CBBC}" destId="{58FB20DC-66A7-4FF4-B9FB-F967007D12A6}" srcOrd="3" destOrd="0" parTransId="{3C06CCC3-6DBB-49DD-B10D-162F9994A188}" sibTransId="{72834E01-D68F-4724-B744-2ED608414AA4}"/>
    <dgm:cxn modelId="{16FA97B4-32A3-47FC-98E6-D740DAAB1BD6}" type="presOf" srcId="{93F9291E-359C-41DD-9BA6-392D4699CBBC}" destId="{9F7B866E-F374-455C-A8F9-A55AC4D289C1}" srcOrd="0" destOrd="0" presId="urn:microsoft.com/office/officeart/2005/8/layout/list1"/>
    <dgm:cxn modelId="{C59C57C3-ED44-4056-B0A7-511B9FC8DB2E}" type="presOf" srcId="{96511720-EAE7-4C26-AD2C-78433482CA6C}" destId="{BF2D2C88-97A6-4C4B-8029-9E0AEC0BF227}" srcOrd="1" destOrd="0" presId="urn:microsoft.com/office/officeart/2005/8/layout/list1"/>
    <dgm:cxn modelId="{2F1859DF-208B-4831-9B77-0EC9F5992D3D}" type="presOf" srcId="{5B191B7B-C9A3-4568-BFBE-D88BFB3B3AD2}" destId="{F99D7A5A-55FF-44EC-98E8-7452336AD172}" srcOrd="1" destOrd="0" presId="urn:microsoft.com/office/officeart/2005/8/layout/list1"/>
    <dgm:cxn modelId="{6C92C8F3-9F83-4FBF-B473-2BEA986A7C14}" srcId="{93F9291E-359C-41DD-9BA6-392D4699CBBC}" destId="{6F7FAB0A-2283-4D59-A567-6798D3C30BA7}" srcOrd="1" destOrd="0" parTransId="{921DBC01-BB05-4205-AB21-093F770502B7}" sibTransId="{2EA1B18A-53CF-46C8-8BA7-B6974E2189DA}"/>
    <dgm:cxn modelId="{767D5BF4-037D-4B98-BF95-73C4DE79DC25}" type="presParOf" srcId="{9F7B866E-F374-455C-A8F9-A55AC4D289C1}" destId="{6C73D8D4-7066-461A-B19F-CD3FF5A6874B}" srcOrd="0" destOrd="0" presId="urn:microsoft.com/office/officeart/2005/8/layout/list1"/>
    <dgm:cxn modelId="{FACBA7EF-FD7F-4525-85F5-520F460DB563}" type="presParOf" srcId="{6C73D8D4-7066-461A-B19F-CD3FF5A6874B}" destId="{7781E70A-A33D-473A-86A4-E22711933C9C}" srcOrd="0" destOrd="0" presId="urn:microsoft.com/office/officeart/2005/8/layout/list1"/>
    <dgm:cxn modelId="{1259DE00-DE2D-4AED-A3F9-AAAE19C23479}" type="presParOf" srcId="{6C73D8D4-7066-461A-B19F-CD3FF5A6874B}" destId="{FB0AC62E-47AE-474B-8846-F973C183CC7D}" srcOrd="1" destOrd="0" presId="urn:microsoft.com/office/officeart/2005/8/layout/list1"/>
    <dgm:cxn modelId="{62E9A5C2-F71B-46B7-AD97-08EE5E84F8D9}" type="presParOf" srcId="{9F7B866E-F374-455C-A8F9-A55AC4D289C1}" destId="{89522A5F-DE61-4C40-B4A8-18144185C455}" srcOrd="1" destOrd="0" presId="urn:microsoft.com/office/officeart/2005/8/layout/list1"/>
    <dgm:cxn modelId="{A866EF40-B996-4161-9AB6-0DAEB992DBFB}" type="presParOf" srcId="{9F7B866E-F374-455C-A8F9-A55AC4D289C1}" destId="{4D775D63-6F75-4DA9-A643-4EBF7DFE2852}" srcOrd="2" destOrd="0" presId="urn:microsoft.com/office/officeart/2005/8/layout/list1"/>
    <dgm:cxn modelId="{94B0A3EA-1981-48FD-B0B3-1538DCF99F6D}" type="presParOf" srcId="{9F7B866E-F374-455C-A8F9-A55AC4D289C1}" destId="{B23EE10A-F10E-4C66-8BDA-ECB4F4E5EE53}" srcOrd="3" destOrd="0" presId="urn:microsoft.com/office/officeart/2005/8/layout/list1"/>
    <dgm:cxn modelId="{FDCDBDEF-DBC0-4DE4-BD5B-7BD458492BB6}" type="presParOf" srcId="{9F7B866E-F374-455C-A8F9-A55AC4D289C1}" destId="{608E084C-3980-4460-8EC1-481C50DFF33C}" srcOrd="4" destOrd="0" presId="urn:microsoft.com/office/officeart/2005/8/layout/list1"/>
    <dgm:cxn modelId="{3B3B9AFE-B876-4008-8805-5127EF20FA3B}" type="presParOf" srcId="{608E084C-3980-4460-8EC1-481C50DFF33C}" destId="{C84B392D-557A-41C8-B899-F8E07A6BF8C8}" srcOrd="0" destOrd="0" presId="urn:microsoft.com/office/officeart/2005/8/layout/list1"/>
    <dgm:cxn modelId="{38E6B69E-09F2-42AD-8E1B-12562625DE99}" type="presParOf" srcId="{608E084C-3980-4460-8EC1-481C50DFF33C}" destId="{F055E149-EAC5-4214-88C1-73EE8F75C18B}" srcOrd="1" destOrd="0" presId="urn:microsoft.com/office/officeart/2005/8/layout/list1"/>
    <dgm:cxn modelId="{1BDB230C-E29C-4236-8ED3-BA2EA5B4A619}" type="presParOf" srcId="{9F7B866E-F374-455C-A8F9-A55AC4D289C1}" destId="{E4F395B2-6AEB-43BA-9F30-9A23707A4E79}" srcOrd="5" destOrd="0" presId="urn:microsoft.com/office/officeart/2005/8/layout/list1"/>
    <dgm:cxn modelId="{A1FF7BCC-9BCE-407E-B40B-19DA670E24B9}" type="presParOf" srcId="{9F7B866E-F374-455C-A8F9-A55AC4D289C1}" destId="{580A8B7C-8143-41B8-9469-F6CD97A2A3A1}" srcOrd="6" destOrd="0" presId="urn:microsoft.com/office/officeart/2005/8/layout/list1"/>
    <dgm:cxn modelId="{D85495F8-49D9-4ACB-8000-C93CF371E05C}" type="presParOf" srcId="{9F7B866E-F374-455C-A8F9-A55AC4D289C1}" destId="{C72AB60E-FA22-4658-B485-F109A02FF7D5}" srcOrd="7" destOrd="0" presId="urn:microsoft.com/office/officeart/2005/8/layout/list1"/>
    <dgm:cxn modelId="{F5B50153-9AA8-4C26-9DBA-C31BD66F56FF}" type="presParOf" srcId="{9F7B866E-F374-455C-A8F9-A55AC4D289C1}" destId="{C5E2B0FF-C995-41EA-B067-A03B1962A65B}" srcOrd="8" destOrd="0" presId="urn:microsoft.com/office/officeart/2005/8/layout/list1"/>
    <dgm:cxn modelId="{8222BB49-1B34-4345-8C62-DD25A3865778}" type="presParOf" srcId="{C5E2B0FF-C995-41EA-B067-A03B1962A65B}" destId="{1404A56B-3AD8-45B6-9131-988F9295A7CE}" srcOrd="0" destOrd="0" presId="urn:microsoft.com/office/officeart/2005/8/layout/list1"/>
    <dgm:cxn modelId="{FF194A7D-74CA-44DA-B0A0-4CE7543CCED2}" type="presParOf" srcId="{C5E2B0FF-C995-41EA-B067-A03B1962A65B}" destId="{BF2D2C88-97A6-4C4B-8029-9E0AEC0BF227}" srcOrd="1" destOrd="0" presId="urn:microsoft.com/office/officeart/2005/8/layout/list1"/>
    <dgm:cxn modelId="{B0B4ADEE-DB22-444A-9679-C567333715A2}" type="presParOf" srcId="{9F7B866E-F374-455C-A8F9-A55AC4D289C1}" destId="{F0943008-5987-4AB6-BF58-62361FD215AD}" srcOrd="9" destOrd="0" presId="urn:microsoft.com/office/officeart/2005/8/layout/list1"/>
    <dgm:cxn modelId="{0C7A4C0C-4F97-4EDB-820C-E45A14706D37}" type="presParOf" srcId="{9F7B866E-F374-455C-A8F9-A55AC4D289C1}" destId="{15578E35-63D1-4859-A3D9-43A9193654AE}" srcOrd="10" destOrd="0" presId="urn:microsoft.com/office/officeart/2005/8/layout/list1"/>
    <dgm:cxn modelId="{7F5A0565-0D60-4FE9-8F8B-29D3AC91B0E7}" type="presParOf" srcId="{9F7B866E-F374-455C-A8F9-A55AC4D289C1}" destId="{D5434277-CBF5-48C7-9F26-2101A6AE9C32}" srcOrd="11" destOrd="0" presId="urn:microsoft.com/office/officeart/2005/8/layout/list1"/>
    <dgm:cxn modelId="{609F0C20-9B60-4568-AD8F-FA219DE13FC0}" type="presParOf" srcId="{9F7B866E-F374-455C-A8F9-A55AC4D289C1}" destId="{38939EA1-A09A-4AF6-9251-1FE50DE83967}" srcOrd="12" destOrd="0" presId="urn:microsoft.com/office/officeart/2005/8/layout/list1"/>
    <dgm:cxn modelId="{F815A832-2ECA-4527-BFEE-D8414BA0E8E2}" type="presParOf" srcId="{38939EA1-A09A-4AF6-9251-1FE50DE83967}" destId="{A2F802E8-AAA2-4218-9CFE-6CDD4AEA5CBE}" srcOrd="0" destOrd="0" presId="urn:microsoft.com/office/officeart/2005/8/layout/list1"/>
    <dgm:cxn modelId="{91483CE8-36D0-402B-8CFB-7D450D56BFCE}" type="presParOf" srcId="{38939EA1-A09A-4AF6-9251-1FE50DE83967}" destId="{B378A472-B4E6-4470-88F6-F5537E356179}" srcOrd="1" destOrd="0" presId="urn:microsoft.com/office/officeart/2005/8/layout/list1"/>
    <dgm:cxn modelId="{77ECACF9-B0AB-483E-9B04-44393B79B2EF}" type="presParOf" srcId="{9F7B866E-F374-455C-A8F9-A55AC4D289C1}" destId="{AF3CE869-2EAE-4191-AC4E-795EA9E26F88}" srcOrd="13" destOrd="0" presId="urn:microsoft.com/office/officeart/2005/8/layout/list1"/>
    <dgm:cxn modelId="{6C7DE159-8ECF-4198-8F1D-33FD23E0937A}" type="presParOf" srcId="{9F7B866E-F374-455C-A8F9-A55AC4D289C1}" destId="{B7A4A59A-6A8D-4103-A670-E5E80BCBF2FD}" srcOrd="14" destOrd="0" presId="urn:microsoft.com/office/officeart/2005/8/layout/list1"/>
    <dgm:cxn modelId="{6680A332-B5D8-4340-B403-31B5A8BA9729}" type="presParOf" srcId="{9F7B866E-F374-455C-A8F9-A55AC4D289C1}" destId="{62C9CDF9-6B72-4343-ADF4-EED9873D2BBD}" srcOrd="15" destOrd="0" presId="urn:microsoft.com/office/officeart/2005/8/layout/list1"/>
    <dgm:cxn modelId="{70CAA08D-AE9B-44ED-B963-E4EDB58478D7}" type="presParOf" srcId="{9F7B866E-F374-455C-A8F9-A55AC4D289C1}" destId="{E101B1FA-D1C7-4D3F-A847-71DA5CA0CD8E}" srcOrd="16" destOrd="0" presId="urn:microsoft.com/office/officeart/2005/8/layout/list1"/>
    <dgm:cxn modelId="{010FCCEF-6A57-4D68-A292-EE0EE63C5070}" type="presParOf" srcId="{E101B1FA-D1C7-4D3F-A847-71DA5CA0CD8E}" destId="{2C70FBDD-14FC-4BB9-904B-6FFBEADFEA83}" srcOrd="0" destOrd="0" presId="urn:microsoft.com/office/officeart/2005/8/layout/list1"/>
    <dgm:cxn modelId="{85A8099A-3B15-4DE6-A5C5-0BDD1383FB85}" type="presParOf" srcId="{E101B1FA-D1C7-4D3F-A847-71DA5CA0CD8E}" destId="{F99D7A5A-55FF-44EC-98E8-7452336AD172}" srcOrd="1" destOrd="0" presId="urn:microsoft.com/office/officeart/2005/8/layout/list1"/>
    <dgm:cxn modelId="{E7C2B983-18CE-42D4-AD14-44256B7ABBD4}" type="presParOf" srcId="{9F7B866E-F374-455C-A8F9-A55AC4D289C1}" destId="{98108328-C8F8-4E84-8E2E-4D208E7D1917}" srcOrd="17" destOrd="0" presId="urn:microsoft.com/office/officeart/2005/8/layout/list1"/>
    <dgm:cxn modelId="{1A563D47-7988-4CAC-A3DC-88C1618797C6}" type="presParOf" srcId="{9F7B866E-F374-455C-A8F9-A55AC4D289C1}" destId="{78C52828-D194-4D1D-94F2-761C10DF6FFA}"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A5E7F7-3A62-4728-8139-8CB347344C1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B59D70A-D701-4986-B205-D855FA7AC839}">
      <dgm:prSet/>
      <dgm:spPr/>
      <dgm:t>
        <a:bodyPr/>
        <a:lstStyle/>
        <a:p>
          <a:r>
            <a:rPr lang="en-US"/>
            <a:t>TF-IDF (or Term Frequency - Inverse Document Frequency) is a statistical measure that indicates how relevant a word is to a document.</a:t>
          </a:r>
        </a:p>
      </dgm:t>
    </dgm:pt>
    <dgm:pt modelId="{6DC80D74-10A4-4858-8A68-E87D5B86539E}" type="parTrans" cxnId="{93072450-418C-4BD3-96EE-91A86A7030BD}">
      <dgm:prSet/>
      <dgm:spPr/>
      <dgm:t>
        <a:bodyPr/>
        <a:lstStyle/>
        <a:p>
          <a:endParaRPr lang="en-US"/>
        </a:p>
      </dgm:t>
    </dgm:pt>
    <dgm:pt modelId="{ED1EAB83-0089-4740-95E9-36A61CB61E5C}" type="sibTrans" cxnId="{93072450-418C-4BD3-96EE-91A86A7030BD}">
      <dgm:prSet/>
      <dgm:spPr/>
      <dgm:t>
        <a:bodyPr/>
        <a:lstStyle/>
        <a:p>
          <a:endParaRPr lang="en-US"/>
        </a:p>
      </dgm:t>
    </dgm:pt>
    <dgm:pt modelId="{1741EE6E-1A8C-4A47-892A-4B62EF0E881D}">
      <dgm:prSet/>
      <dgm:spPr/>
      <dgm:t>
        <a:bodyPr/>
        <a:lstStyle/>
        <a:p>
          <a:r>
            <a:rPr lang="en-US"/>
            <a:t>Bag-of-words has higher perplexity (it is less predictive of natural language) than other models as the order and the meaning of the words are lost using this method. This is why different methods, such TF-IDF, are preferred for extracting features from the text.</a:t>
          </a:r>
        </a:p>
      </dgm:t>
    </dgm:pt>
    <dgm:pt modelId="{023A8A50-3307-4636-872A-91252E1A9844}" type="parTrans" cxnId="{FB240F9C-DE05-4EF4-B3E6-9C6FF69C7BB7}">
      <dgm:prSet/>
      <dgm:spPr/>
      <dgm:t>
        <a:bodyPr/>
        <a:lstStyle/>
        <a:p>
          <a:endParaRPr lang="en-US"/>
        </a:p>
      </dgm:t>
    </dgm:pt>
    <dgm:pt modelId="{66E945BE-8601-4299-85B5-5E07323CE303}" type="sibTrans" cxnId="{FB240F9C-DE05-4EF4-B3E6-9C6FF69C7BB7}">
      <dgm:prSet/>
      <dgm:spPr/>
      <dgm:t>
        <a:bodyPr/>
        <a:lstStyle/>
        <a:p>
          <a:endParaRPr lang="en-US"/>
        </a:p>
      </dgm:t>
    </dgm:pt>
    <dgm:pt modelId="{E46D18CD-267F-462A-ABA0-0AB95421F374}">
      <dgm:prSet/>
      <dgm:spPr/>
      <dgm:t>
        <a:bodyPr/>
        <a:lstStyle/>
        <a:p>
          <a:r>
            <a:rPr lang="en-US"/>
            <a:t>It has two parts: TF (Term Frequency) and IDF (Inverse Document Frequency)</a:t>
          </a:r>
        </a:p>
      </dgm:t>
    </dgm:pt>
    <dgm:pt modelId="{2A2A0219-A4A9-4813-A348-661668CE00BD}" type="parTrans" cxnId="{9AE47D5A-8631-4CA9-9C61-FA876DB05DF1}">
      <dgm:prSet/>
      <dgm:spPr/>
      <dgm:t>
        <a:bodyPr/>
        <a:lstStyle/>
        <a:p>
          <a:endParaRPr lang="en-US"/>
        </a:p>
      </dgm:t>
    </dgm:pt>
    <dgm:pt modelId="{D1A99E04-E02C-4067-BC22-D6CDD8A73C7F}" type="sibTrans" cxnId="{9AE47D5A-8631-4CA9-9C61-FA876DB05DF1}">
      <dgm:prSet/>
      <dgm:spPr/>
      <dgm:t>
        <a:bodyPr/>
        <a:lstStyle/>
        <a:p>
          <a:endParaRPr lang="en-US"/>
        </a:p>
      </dgm:t>
    </dgm:pt>
    <dgm:pt modelId="{92D5196F-F72C-4938-883E-22F5EB5DB6DA}" type="pres">
      <dgm:prSet presAssocID="{7AA5E7F7-3A62-4728-8139-8CB347344C13}" presName="linear" presStyleCnt="0">
        <dgm:presLayoutVars>
          <dgm:animLvl val="lvl"/>
          <dgm:resizeHandles val="exact"/>
        </dgm:presLayoutVars>
      </dgm:prSet>
      <dgm:spPr/>
    </dgm:pt>
    <dgm:pt modelId="{BE57C2BF-51CC-4712-8D15-BEE72825D889}" type="pres">
      <dgm:prSet presAssocID="{CB59D70A-D701-4986-B205-D855FA7AC839}" presName="parentText" presStyleLbl="node1" presStyleIdx="0" presStyleCnt="3">
        <dgm:presLayoutVars>
          <dgm:chMax val="0"/>
          <dgm:bulletEnabled val="1"/>
        </dgm:presLayoutVars>
      </dgm:prSet>
      <dgm:spPr/>
    </dgm:pt>
    <dgm:pt modelId="{866615B8-8ECF-4754-B5D0-73DD4B16F22E}" type="pres">
      <dgm:prSet presAssocID="{ED1EAB83-0089-4740-95E9-36A61CB61E5C}" presName="spacer" presStyleCnt="0"/>
      <dgm:spPr/>
    </dgm:pt>
    <dgm:pt modelId="{67E8831F-641A-4804-B4F1-51F828FB4C0B}" type="pres">
      <dgm:prSet presAssocID="{1741EE6E-1A8C-4A47-892A-4B62EF0E881D}" presName="parentText" presStyleLbl="node1" presStyleIdx="1" presStyleCnt="3">
        <dgm:presLayoutVars>
          <dgm:chMax val="0"/>
          <dgm:bulletEnabled val="1"/>
        </dgm:presLayoutVars>
      </dgm:prSet>
      <dgm:spPr/>
    </dgm:pt>
    <dgm:pt modelId="{64A0CACD-8939-4728-B55D-947F046996A1}" type="pres">
      <dgm:prSet presAssocID="{66E945BE-8601-4299-85B5-5E07323CE303}" presName="spacer" presStyleCnt="0"/>
      <dgm:spPr/>
    </dgm:pt>
    <dgm:pt modelId="{4503C556-3070-4E29-92CD-A6D848FE1715}" type="pres">
      <dgm:prSet presAssocID="{E46D18CD-267F-462A-ABA0-0AB95421F374}" presName="parentText" presStyleLbl="node1" presStyleIdx="2" presStyleCnt="3">
        <dgm:presLayoutVars>
          <dgm:chMax val="0"/>
          <dgm:bulletEnabled val="1"/>
        </dgm:presLayoutVars>
      </dgm:prSet>
      <dgm:spPr/>
    </dgm:pt>
  </dgm:ptLst>
  <dgm:cxnLst>
    <dgm:cxn modelId="{6D57242D-5168-4106-922E-097209C1B6F9}" type="presOf" srcId="{7AA5E7F7-3A62-4728-8139-8CB347344C13}" destId="{92D5196F-F72C-4938-883E-22F5EB5DB6DA}" srcOrd="0" destOrd="0" presId="urn:microsoft.com/office/officeart/2005/8/layout/vList2"/>
    <dgm:cxn modelId="{DB61A833-D3E9-4CFD-832D-566A8BD4DEBB}" type="presOf" srcId="{CB59D70A-D701-4986-B205-D855FA7AC839}" destId="{BE57C2BF-51CC-4712-8D15-BEE72825D889}" srcOrd="0" destOrd="0" presId="urn:microsoft.com/office/officeart/2005/8/layout/vList2"/>
    <dgm:cxn modelId="{93072450-418C-4BD3-96EE-91A86A7030BD}" srcId="{7AA5E7F7-3A62-4728-8139-8CB347344C13}" destId="{CB59D70A-D701-4986-B205-D855FA7AC839}" srcOrd="0" destOrd="0" parTransId="{6DC80D74-10A4-4858-8A68-E87D5B86539E}" sibTransId="{ED1EAB83-0089-4740-95E9-36A61CB61E5C}"/>
    <dgm:cxn modelId="{1DF0B670-A5F9-495B-9FB8-CF7642E1C802}" type="presOf" srcId="{E46D18CD-267F-462A-ABA0-0AB95421F374}" destId="{4503C556-3070-4E29-92CD-A6D848FE1715}" srcOrd="0" destOrd="0" presId="urn:microsoft.com/office/officeart/2005/8/layout/vList2"/>
    <dgm:cxn modelId="{9AE47D5A-8631-4CA9-9C61-FA876DB05DF1}" srcId="{7AA5E7F7-3A62-4728-8139-8CB347344C13}" destId="{E46D18CD-267F-462A-ABA0-0AB95421F374}" srcOrd="2" destOrd="0" parTransId="{2A2A0219-A4A9-4813-A348-661668CE00BD}" sibTransId="{D1A99E04-E02C-4067-BC22-D6CDD8A73C7F}"/>
    <dgm:cxn modelId="{FB240F9C-DE05-4EF4-B3E6-9C6FF69C7BB7}" srcId="{7AA5E7F7-3A62-4728-8139-8CB347344C13}" destId="{1741EE6E-1A8C-4A47-892A-4B62EF0E881D}" srcOrd="1" destOrd="0" parTransId="{023A8A50-3307-4636-872A-91252E1A9844}" sibTransId="{66E945BE-8601-4299-85B5-5E07323CE303}"/>
    <dgm:cxn modelId="{EAD42FC0-AEA4-42CE-88EF-07C306E2A1C4}" type="presOf" srcId="{1741EE6E-1A8C-4A47-892A-4B62EF0E881D}" destId="{67E8831F-641A-4804-B4F1-51F828FB4C0B}" srcOrd="0" destOrd="0" presId="urn:microsoft.com/office/officeart/2005/8/layout/vList2"/>
    <dgm:cxn modelId="{F6C7C8D4-7388-4287-9382-58EC7E2884D8}" type="presParOf" srcId="{92D5196F-F72C-4938-883E-22F5EB5DB6DA}" destId="{BE57C2BF-51CC-4712-8D15-BEE72825D889}" srcOrd="0" destOrd="0" presId="urn:microsoft.com/office/officeart/2005/8/layout/vList2"/>
    <dgm:cxn modelId="{EEED36A2-DED7-44DB-8EBC-FEF751F02335}" type="presParOf" srcId="{92D5196F-F72C-4938-883E-22F5EB5DB6DA}" destId="{866615B8-8ECF-4754-B5D0-73DD4B16F22E}" srcOrd="1" destOrd="0" presId="urn:microsoft.com/office/officeart/2005/8/layout/vList2"/>
    <dgm:cxn modelId="{7398F1DD-1CC8-42C9-A275-CACC565F3980}" type="presParOf" srcId="{92D5196F-F72C-4938-883E-22F5EB5DB6DA}" destId="{67E8831F-641A-4804-B4F1-51F828FB4C0B}" srcOrd="2" destOrd="0" presId="urn:microsoft.com/office/officeart/2005/8/layout/vList2"/>
    <dgm:cxn modelId="{8DC5FEB7-0567-43D5-95BD-9FE12603BC3F}" type="presParOf" srcId="{92D5196F-F72C-4938-883E-22F5EB5DB6DA}" destId="{64A0CACD-8939-4728-B55D-947F046996A1}" srcOrd="3" destOrd="0" presId="urn:microsoft.com/office/officeart/2005/8/layout/vList2"/>
    <dgm:cxn modelId="{B32C7B49-345F-47F3-8528-5746616033D0}" type="presParOf" srcId="{92D5196F-F72C-4938-883E-22F5EB5DB6DA}" destId="{4503C556-3070-4E29-92CD-A6D848FE1715}"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DDE77C-8AD2-4DCF-80EB-6570208503E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6408D28-8B81-42C8-A76A-88502516E090}">
      <dgm:prSet/>
      <dgm:spPr/>
      <dgm:t>
        <a:bodyPr/>
        <a:lstStyle/>
        <a:p>
          <a:pPr>
            <a:lnSpc>
              <a:spcPct val="100000"/>
            </a:lnSpc>
          </a:pPr>
          <a:r>
            <a:rPr lang="en-US" b="1" dirty="0"/>
            <a:t>Continuous Bag of Words</a:t>
          </a:r>
          <a:r>
            <a:rPr lang="en-US" dirty="0"/>
            <a:t>, or </a:t>
          </a:r>
          <a:r>
            <a:rPr lang="en-US" b="1" dirty="0"/>
            <a:t>CBOW</a:t>
          </a:r>
          <a:r>
            <a:rPr lang="en-US" dirty="0"/>
            <a:t> where we input the context words into the model and ask the network to predict the current word rather than predicting the context words.</a:t>
          </a:r>
        </a:p>
      </dgm:t>
    </dgm:pt>
    <dgm:pt modelId="{8C34712C-859F-4E00-9D72-F9927C20A75F}" type="parTrans" cxnId="{95FDEFD3-003A-4DC0-BC6F-03FC9198E870}">
      <dgm:prSet/>
      <dgm:spPr/>
      <dgm:t>
        <a:bodyPr/>
        <a:lstStyle/>
        <a:p>
          <a:endParaRPr lang="en-US"/>
        </a:p>
      </dgm:t>
    </dgm:pt>
    <dgm:pt modelId="{0A964249-8357-411F-B693-8B218AB2E21F}" type="sibTrans" cxnId="{95FDEFD3-003A-4DC0-BC6F-03FC9198E870}">
      <dgm:prSet/>
      <dgm:spPr/>
      <dgm:t>
        <a:bodyPr/>
        <a:lstStyle/>
        <a:p>
          <a:endParaRPr lang="en-US"/>
        </a:p>
      </dgm:t>
    </dgm:pt>
    <dgm:pt modelId="{EC9F63A0-0CAF-4E30-B734-4D0667C97E2B}">
      <dgm:prSet/>
      <dgm:spPr/>
      <dgm:t>
        <a:bodyPr/>
        <a:lstStyle/>
        <a:p>
          <a:pPr>
            <a:lnSpc>
              <a:spcPct val="100000"/>
            </a:lnSpc>
          </a:pPr>
          <a:r>
            <a:rPr lang="en-IN"/>
            <a:t>It is basically </a:t>
          </a:r>
          <a:r>
            <a:rPr lang="en-US"/>
            <a:t>trained to predict a single word from a series of context words. It is the mirror image of the Skip-Gram technique.</a:t>
          </a:r>
        </a:p>
      </dgm:t>
    </dgm:pt>
    <dgm:pt modelId="{2ACC1101-250D-4B3E-BCC3-F9510C7FCCAE}" type="parTrans" cxnId="{F5C4B18E-9AC6-4CF0-AA17-510C1561C7A2}">
      <dgm:prSet/>
      <dgm:spPr/>
      <dgm:t>
        <a:bodyPr/>
        <a:lstStyle/>
        <a:p>
          <a:endParaRPr lang="en-US"/>
        </a:p>
      </dgm:t>
    </dgm:pt>
    <dgm:pt modelId="{0D9EE735-6B84-416C-89E3-BFB9B8F0452F}" type="sibTrans" cxnId="{F5C4B18E-9AC6-4CF0-AA17-510C1561C7A2}">
      <dgm:prSet/>
      <dgm:spPr/>
      <dgm:t>
        <a:bodyPr/>
        <a:lstStyle/>
        <a:p>
          <a:endParaRPr lang="en-US"/>
        </a:p>
      </dgm:t>
    </dgm:pt>
    <dgm:pt modelId="{25CA12E4-0E6A-4B2B-A070-F9652F23AB96}">
      <dgm:prSet/>
      <dgm:spPr/>
      <dgm:t>
        <a:bodyPr/>
        <a:lstStyle/>
        <a:p>
          <a:pPr>
            <a:lnSpc>
              <a:spcPct val="100000"/>
            </a:lnSpc>
          </a:pPr>
          <a:r>
            <a:rPr lang="en-US"/>
            <a:t>Skip-Gram works well with small-size datasets and can find rare words as well. However, CBOW trains faster and can better represent frequent words.</a:t>
          </a:r>
        </a:p>
      </dgm:t>
    </dgm:pt>
    <dgm:pt modelId="{A77C5DCC-241E-41E5-A9D4-EAA37AEE40C5}" type="parTrans" cxnId="{D3463AEC-2112-4CAF-94B9-E11B6DDB86CF}">
      <dgm:prSet/>
      <dgm:spPr/>
      <dgm:t>
        <a:bodyPr/>
        <a:lstStyle/>
        <a:p>
          <a:endParaRPr lang="en-US"/>
        </a:p>
      </dgm:t>
    </dgm:pt>
    <dgm:pt modelId="{952D2390-8ABB-4CA6-A614-F8C3470DB556}" type="sibTrans" cxnId="{D3463AEC-2112-4CAF-94B9-E11B6DDB86CF}">
      <dgm:prSet/>
      <dgm:spPr/>
      <dgm:t>
        <a:bodyPr/>
        <a:lstStyle/>
        <a:p>
          <a:endParaRPr lang="en-US"/>
        </a:p>
      </dgm:t>
    </dgm:pt>
    <dgm:pt modelId="{B2FE8637-780F-4AB7-92C0-0C393ED5F529}" type="pres">
      <dgm:prSet presAssocID="{B1DDE77C-8AD2-4DCF-80EB-6570208503E9}" presName="root" presStyleCnt="0">
        <dgm:presLayoutVars>
          <dgm:dir/>
          <dgm:resizeHandles val="exact"/>
        </dgm:presLayoutVars>
      </dgm:prSet>
      <dgm:spPr/>
    </dgm:pt>
    <dgm:pt modelId="{6FE870D2-2FD5-4543-810C-DB2D10E776F9}" type="pres">
      <dgm:prSet presAssocID="{F6408D28-8B81-42C8-A76A-88502516E090}" presName="compNode" presStyleCnt="0"/>
      <dgm:spPr/>
    </dgm:pt>
    <dgm:pt modelId="{314E216D-16BF-4F37-A2AB-D7F6546F57B0}" type="pres">
      <dgm:prSet presAssocID="{F6408D28-8B81-42C8-A76A-88502516E090}" presName="bgRect" presStyleLbl="bgShp" presStyleIdx="0" presStyleCnt="3"/>
      <dgm:spPr/>
    </dgm:pt>
    <dgm:pt modelId="{6A27DE5F-75E0-4DC9-B232-CA899CB73B14}" type="pres">
      <dgm:prSet presAssocID="{F6408D28-8B81-42C8-A76A-88502516E0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BEF0A1B6-0618-4EB7-86A8-D7DBB88E957B}" type="pres">
      <dgm:prSet presAssocID="{F6408D28-8B81-42C8-A76A-88502516E090}" presName="spaceRect" presStyleCnt="0"/>
      <dgm:spPr/>
    </dgm:pt>
    <dgm:pt modelId="{9E5BD65C-947C-46C2-AF55-F00ED41AEE2B}" type="pres">
      <dgm:prSet presAssocID="{F6408D28-8B81-42C8-A76A-88502516E090}" presName="parTx" presStyleLbl="revTx" presStyleIdx="0" presStyleCnt="3">
        <dgm:presLayoutVars>
          <dgm:chMax val="0"/>
          <dgm:chPref val="0"/>
        </dgm:presLayoutVars>
      </dgm:prSet>
      <dgm:spPr/>
    </dgm:pt>
    <dgm:pt modelId="{3B4077F0-C09C-431F-AB85-14E879DDCC39}" type="pres">
      <dgm:prSet presAssocID="{0A964249-8357-411F-B693-8B218AB2E21F}" presName="sibTrans" presStyleCnt="0"/>
      <dgm:spPr/>
    </dgm:pt>
    <dgm:pt modelId="{1CEEA5C2-E27E-4DA5-9623-949C373E7041}" type="pres">
      <dgm:prSet presAssocID="{EC9F63A0-0CAF-4E30-B734-4D0667C97E2B}" presName="compNode" presStyleCnt="0"/>
      <dgm:spPr/>
    </dgm:pt>
    <dgm:pt modelId="{3EED5E49-57F7-4C45-B284-924901DD31B7}" type="pres">
      <dgm:prSet presAssocID="{EC9F63A0-0CAF-4E30-B734-4D0667C97E2B}" presName="bgRect" presStyleLbl="bgShp" presStyleIdx="1" presStyleCnt="3"/>
      <dgm:spPr/>
    </dgm:pt>
    <dgm:pt modelId="{EE392A56-3378-4CA6-9431-524828821879}" type="pres">
      <dgm:prSet presAssocID="{EC9F63A0-0CAF-4E30-B734-4D0667C97E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C9FC969-E6D4-49CF-9078-9568D2DB83D8}" type="pres">
      <dgm:prSet presAssocID="{EC9F63A0-0CAF-4E30-B734-4D0667C97E2B}" presName="spaceRect" presStyleCnt="0"/>
      <dgm:spPr/>
    </dgm:pt>
    <dgm:pt modelId="{B62BAD02-8617-4D8E-B215-FA01DC43BC40}" type="pres">
      <dgm:prSet presAssocID="{EC9F63A0-0CAF-4E30-B734-4D0667C97E2B}" presName="parTx" presStyleLbl="revTx" presStyleIdx="1" presStyleCnt="3">
        <dgm:presLayoutVars>
          <dgm:chMax val="0"/>
          <dgm:chPref val="0"/>
        </dgm:presLayoutVars>
      </dgm:prSet>
      <dgm:spPr/>
    </dgm:pt>
    <dgm:pt modelId="{83AD6BC9-A16A-40F0-BAFA-884852770FD5}" type="pres">
      <dgm:prSet presAssocID="{0D9EE735-6B84-416C-89E3-BFB9B8F0452F}" presName="sibTrans" presStyleCnt="0"/>
      <dgm:spPr/>
    </dgm:pt>
    <dgm:pt modelId="{CD5939E4-56C7-4C33-AA00-ED27B29FDBA2}" type="pres">
      <dgm:prSet presAssocID="{25CA12E4-0E6A-4B2B-A070-F9652F23AB96}" presName="compNode" presStyleCnt="0"/>
      <dgm:spPr/>
    </dgm:pt>
    <dgm:pt modelId="{44541F17-6A63-4223-8941-ED1FD0A5A294}" type="pres">
      <dgm:prSet presAssocID="{25CA12E4-0E6A-4B2B-A070-F9652F23AB96}" presName="bgRect" presStyleLbl="bgShp" presStyleIdx="2" presStyleCnt="3"/>
      <dgm:spPr/>
    </dgm:pt>
    <dgm:pt modelId="{115E1CE6-6DDD-4CA2-B3A8-E461057D86A0}" type="pres">
      <dgm:prSet presAssocID="{25CA12E4-0E6A-4B2B-A070-F9652F23AB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FA367DC2-2BC4-4552-AFEF-497A2983D035}" type="pres">
      <dgm:prSet presAssocID="{25CA12E4-0E6A-4B2B-A070-F9652F23AB96}" presName="spaceRect" presStyleCnt="0"/>
      <dgm:spPr/>
    </dgm:pt>
    <dgm:pt modelId="{3C388842-DEE6-4BC2-8705-35126888ADA2}" type="pres">
      <dgm:prSet presAssocID="{25CA12E4-0E6A-4B2B-A070-F9652F23AB96}" presName="parTx" presStyleLbl="revTx" presStyleIdx="2" presStyleCnt="3">
        <dgm:presLayoutVars>
          <dgm:chMax val="0"/>
          <dgm:chPref val="0"/>
        </dgm:presLayoutVars>
      </dgm:prSet>
      <dgm:spPr/>
    </dgm:pt>
  </dgm:ptLst>
  <dgm:cxnLst>
    <dgm:cxn modelId="{94567C0C-00C2-4E2A-B694-ED9D8761B1D7}" type="presOf" srcId="{B1DDE77C-8AD2-4DCF-80EB-6570208503E9}" destId="{B2FE8637-780F-4AB7-92C0-0C393ED5F529}" srcOrd="0" destOrd="0" presId="urn:microsoft.com/office/officeart/2018/2/layout/IconVerticalSolidList"/>
    <dgm:cxn modelId="{B109511F-AAE2-4D8B-A36A-EEB10DF7E4C5}" type="presOf" srcId="{EC9F63A0-0CAF-4E30-B734-4D0667C97E2B}" destId="{B62BAD02-8617-4D8E-B215-FA01DC43BC40}" srcOrd="0" destOrd="0" presId="urn:microsoft.com/office/officeart/2018/2/layout/IconVerticalSolidList"/>
    <dgm:cxn modelId="{5235FC7F-0394-4C82-84C5-C2E44228F356}" type="presOf" srcId="{F6408D28-8B81-42C8-A76A-88502516E090}" destId="{9E5BD65C-947C-46C2-AF55-F00ED41AEE2B}" srcOrd="0" destOrd="0" presId="urn:microsoft.com/office/officeart/2018/2/layout/IconVerticalSolidList"/>
    <dgm:cxn modelId="{F5C4B18E-9AC6-4CF0-AA17-510C1561C7A2}" srcId="{B1DDE77C-8AD2-4DCF-80EB-6570208503E9}" destId="{EC9F63A0-0CAF-4E30-B734-4D0667C97E2B}" srcOrd="1" destOrd="0" parTransId="{2ACC1101-250D-4B3E-BCC3-F9510C7FCCAE}" sibTransId="{0D9EE735-6B84-416C-89E3-BFB9B8F0452F}"/>
    <dgm:cxn modelId="{60EAA9C1-FF0C-4435-B8C0-DE34E20C0008}" type="presOf" srcId="{25CA12E4-0E6A-4B2B-A070-F9652F23AB96}" destId="{3C388842-DEE6-4BC2-8705-35126888ADA2}" srcOrd="0" destOrd="0" presId="urn:microsoft.com/office/officeart/2018/2/layout/IconVerticalSolidList"/>
    <dgm:cxn modelId="{95FDEFD3-003A-4DC0-BC6F-03FC9198E870}" srcId="{B1DDE77C-8AD2-4DCF-80EB-6570208503E9}" destId="{F6408D28-8B81-42C8-A76A-88502516E090}" srcOrd="0" destOrd="0" parTransId="{8C34712C-859F-4E00-9D72-F9927C20A75F}" sibTransId="{0A964249-8357-411F-B693-8B218AB2E21F}"/>
    <dgm:cxn modelId="{D3463AEC-2112-4CAF-94B9-E11B6DDB86CF}" srcId="{B1DDE77C-8AD2-4DCF-80EB-6570208503E9}" destId="{25CA12E4-0E6A-4B2B-A070-F9652F23AB96}" srcOrd="2" destOrd="0" parTransId="{A77C5DCC-241E-41E5-A9D4-EAA37AEE40C5}" sibTransId="{952D2390-8ABB-4CA6-A614-F8C3470DB556}"/>
    <dgm:cxn modelId="{B3D3A48E-E6A7-418D-ABFF-1E9B5EE30A32}" type="presParOf" srcId="{B2FE8637-780F-4AB7-92C0-0C393ED5F529}" destId="{6FE870D2-2FD5-4543-810C-DB2D10E776F9}" srcOrd="0" destOrd="0" presId="urn:microsoft.com/office/officeart/2018/2/layout/IconVerticalSolidList"/>
    <dgm:cxn modelId="{4BB8D76C-9D42-4A2A-9283-B9019F8DB489}" type="presParOf" srcId="{6FE870D2-2FD5-4543-810C-DB2D10E776F9}" destId="{314E216D-16BF-4F37-A2AB-D7F6546F57B0}" srcOrd="0" destOrd="0" presId="urn:microsoft.com/office/officeart/2018/2/layout/IconVerticalSolidList"/>
    <dgm:cxn modelId="{917A9122-BD8F-4786-876C-0E6A087F62CA}" type="presParOf" srcId="{6FE870D2-2FD5-4543-810C-DB2D10E776F9}" destId="{6A27DE5F-75E0-4DC9-B232-CA899CB73B14}" srcOrd="1" destOrd="0" presId="urn:microsoft.com/office/officeart/2018/2/layout/IconVerticalSolidList"/>
    <dgm:cxn modelId="{3812740A-7C76-4554-9655-C049AAF1B528}" type="presParOf" srcId="{6FE870D2-2FD5-4543-810C-DB2D10E776F9}" destId="{BEF0A1B6-0618-4EB7-86A8-D7DBB88E957B}" srcOrd="2" destOrd="0" presId="urn:microsoft.com/office/officeart/2018/2/layout/IconVerticalSolidList"/>
    <dgm:cxn modelId="{14063A19-0210-4B71-BF18-BA642DD157BD}" type="presParOf" srcId="{6FE870D2-2FD5-4543-810C-DB2D10E776F9}" destId="{9E5BD65C-947C-46C2-AF55-F00ED41AEE2B}" srcOrd="3" destOrd="0" presId="urn:microsoft.com/office/officeart/2018/2/layout/IconVerticalSolidList"/>
    <dgm:cxn modelId="{A9B8DB22-804F-4D4E-B5B3-10AEFD0E0D4D}" type="presParOf" srcId="{B2FE8637-780F-4AB7-92C0-0C393ED5F529}" destId="{3B4077F0-C09C-431F-AB85-14E879DDCC39}" srcOrd="1" destOrd="0" presId="urn:microsoft.com/office/officeart/2018/2/layout/IconVerticalSolidList"/>
    <dgm:cxn modelId="{D88F1976-5109-45C4-ACE7-C61DE9EF481F}" type="presParOf" srcId="{B2FE8637-780F-4AB7-92C0-0C393ED5F529}" destId="{1CEEA5C2-E27E-4DA5-9623-949C373E7041}" srcOrd="2" destOrd="0" presId="urn:microsoft.com/office/officeart/2018/2/layout/IconVerticalSolidList"/>
    <dgm:cxn modelId="{01DDE6B2-24CF-41C8-9770-283AA07BC19D}" type="presParOf" srcId="{1CEEA5C2-E27E-4DA5-9623-949C373E7041}" destId="{3EED5E49-57F7-4C45-B284-924901DD31B7}" srcOrd="0" destOrd="0" presId="urn:microsoft.com/office/officeart/2018/2/layout/IconVerticalSolidList"/>
    <dgm:cxn modelId="{9ACFA287-558D-4FC1-9045-F46A32BF0C40}" type="presParOf" srcId="{1CEEA5C2-E27E-4DA5-9623-949C373E7041}" destId="{EE392A56-3378-4CA6-9431-524828821879}" srcOrd="1" destOrd="0" presId="urn:microsoft.com/office/officeart/2018/2/layout/IconVerticalSolidList"/>
    <dgm:cxn modelId="{0BE853AB-8726-4F30-AA26-1027EBD094FC}" type="presParOf" srcId="{1CEEA5C2-E27E-4DA5-9623-949C373E7041}" destId="{FC9FC969-E6D4-49CF-9078-9568D2DB83D8}" srcOrd="2" destOrd="0" presId="urn:microsoft.com/office/officeart/2018/2/layout/IconVerticalSolidList"/>
    <dgm:cxn modelId="{841FE3ED-6953-4617-A2E0-E8D947B42A16}" type="presParOf" srcId="{1CEEA5C2-E27E-4DA5-9623-949C373E7041}" destId="{B62BAD02-8617-4D8E-B215-FA01DC43BC40}" srcOrd="3" destOrd="0" presId="urn:microsoft.com/office/officeart/2018/2/layout/IconVerticalSolidList"/>
    <dgm:cxn modelId="{21218FD4-F891-4533-9175-0B85A35C783D}" type="presParOf" srcId="{B2FE8637-780F-4AB7-92C0-0C393ED5F529}" destId="{83AD6BC9-A16A-40F0-BAFA-884852770FD5}" srcOrd="3" destOrd="0" presId="urn:microsoft.com/office/officeart/2018/2/layout/IconVerticalSolidList"/>
    <dgm:cxn modelId="{1B2527E3-B96B-458C-B775-A040D7A6CDDF}" type="presParOf" srcId="{B2FE8637-780F-4AB7-92C0-0C393ED5F529}" destId="{CD5939E4-56C7-4C33-AA00-ED27B29FDBA2}" srcOrd="4" destOrd="0" presId="urn:microsoft.com/office/officeart/2018/2/layout/IconVerticalSolidList"/>
    <dgm:cxn modelId="{FC773563-64CE-4628-AF60-E822C4DB7642}" type="presParOf" srcId="{CD5939E4-56C7-4C33-AA00-ED27B29FDBA2}" destId="{44541F17-6A63-4223-8941-ED1FD0A5A294}" srcOrd="0" destOrd="0" presId="urn:microsoft.com/office/officeart/2018/2/layout/IconVerticalSolidList"/>
    <dgm:cxn modelId="{F0B3BC31-C7C3-417D-A98A-76E00697F448}" type="presParOf" srcId="{CD5939E4-56C7-4C33-AA00-ED27B29FDBA2}" destId="{115E1CE6-6DDD-4CA2-B3A8-E461057D86A0}" srcOrd="1" destOrd="0" presId="urn:microsoft.com/office/officeart/2018/2/layout/IconVerticalSolidList"/>
    <dgm:cxn modelId="{F954E204-F6D0-4AF5-90BE-DB17BEAA0CF7}" type="presParOf" srcId="{CD5939E4-56C7-4C33-AA00-ED27B29FDBA2}" destId="{FA367DC2-2BC4-4552-AFEF-497A2983D035}" srcOrd="2" destOrd="0" presId="urn:microsoft.com/office/officeart/2018/2/layout/IconVerticalSolidList"/>
    <dgm:cxn modelId="{F37F096E-E2C2-4C7B-BCC0-EA15338E9F5C}" type="presParOf" srcId="{CD5939E4-56C7-4C33-AA00-ED27B29FDBA2}" destId="{3C388842-DEE6-4BC2-8705-35126888ADA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51104B-371D-4F96-82E5-269CFFA58199}"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1ED446CA-E552-4D2E-813F-1C9FCE160704}">
      <dgm:prSet/>
      <dgm:spPr/>
      <dgm:t>
        <a:bodyPr/>
        <a:lstStyle/>
        <a:p>
          <a:r>
            <a:rPr lang="en-IN" dirty="0"/>
            <a:t>Quadrated weighted kappa (QWK)</a:t>
          </a:r>
          <a:endParaRPr lang="en-US" dirty="0"/>
        </a:p>
      </dgm:t>
    </dgm:pt>
    <dgm:pt modelId="{26B4DEDD-2328-4259-B7A8-07E9A7F08A1D}" type="parTrans" cxnId="{18016670-2EBC-4773-BDD3-9C1A3CF97DBF}">
      <dgm:prSet/>
      <dgm:spPr/>
      <dgm:t>
        <a:bodyPr/>
        <a:lstStyle/>
        <a:p>
          <a:endParaRPr lang="en-US"/>
        </a:p>
      </dgm:t>
    </dgm:pt>
    <dgm:pt modelId="{DA608929-56B3-460C-A8D1-1A00B8BB2043}" type="sibTrans" cxnId="{18016670-2EBC-4773-BDD3-9C1A3CF97DBF}">
      <dgm:prSet/>
      <dgm:spPr/>
      <dgm:t>
        <a:bodyPr/>
        <a:lstStyle/>
        <a:p>
          <a:endParaRPr lang="en-US"/>
        </a:p>
      </dgm:t>
    </dgm:pt>
    <dgm:pt modelId="{BC260E9B-F244-4D6B-A247-BA2D0FB856A4}">
      <dgm:prSet/>
      <dgm:spPr/>
      <dgm:t>
        <a:bodyPr/>
        <a:lstStyle/>
        <a:p>
          <a:r>
            <a:rPr lang="en-US"/>
            <a:t>Mean Absolute Error (MAE)</a:t>
          </a:r>
        </a:p>
      </dgm:t>
    </dgm:pt>
    <dgm:pt modelId="{D0575A70-B03D-44F2-84E8-F1575F349100}" type="parTrans" cxnId="{DF711614-3877-49F8-AC64-7EA6351CFC32}">
      <dgm:prSet/>
      <dgm:spPr/>
      <dgm:t>
        <a:bodyPr/>
        <a:lstStyle/>
        <a:p>
          <a:endParaRPr lang="en-US"/>
        </a:p>
      </dgm:t>
    </dgm:pt>
    <dgm:pt modelId="{D7F24253-B9D4-4266-A41E-E632352D3640}" type="sibTrans" cxnId="{DF711614-3877-49F8-AC64-7EA6351CFC32}">
      <dgm:prSet/>
      <dgm:spPr/>
      <dgm:t>
        <a:bodyPr/>
        <a:lstStyle/>
        <a:p>
          <a:endParaRPr lang="en-US"/>
        </a:p>
      </dgm:t>
    </dgm:pt>
    <dgm:pt modelId="{9AA9FE27-2A39-4666-A4F8-49B9EB18302F}">
      <dgm:prSet/>
      <dgm:spPr/>
      <dgm:t>
        <a:bodyPr/>
        <a:lstStyle/>
        <a:p>
          <a:r>
            <a:rPr lang="en-US"/>
            <a:t>Pearson Correlation Coefficient (PCC)</a:t>
          </a:r>
        </a:p>
      </dgm:t>
    </dgm:pt>
    <dgm:pt modelId="{4CEC5F73-A403-403B-9C63-0C81A3EFA704}" type="parTrans" cxnId="{59DABB57-353E-4AE0-A174-6EC7BCA615F2}">
      <dgm:prSet/>
      <dgm:spPr/>
      <dgm:t>
        <a:bodyPr/>
        <a:lstStyle/>
        <a:p>
          <a:endParaRPr lang="en-US"/>
        </a:p>
      </dgm:t>
    </dgm:pt>
    <dgm:pt modelId="{474A1140-2FF5-4571-A3C5-3CFE9BA6A971}" type="sibTrans" cxnId="{59DABB57-353E-4AE0-A174-6EC7BCA615F2}">
      <dgm:prSet/>
      <dgm:spPr/>
      <dgm:t>
        <a:bodyPr/>
        <a:lstStyle/>
        <a:p>
          <a:endParaRPr lang="en-US"/>
        </a:p>
      </dgm:t>
    </dgm:pt>
    <dgm:pt modelId="{DBFEDA21-F239-4341-87CB-3D538F760380}" type="pres">
      <dgm:prSet presAssocID="{5551104B-371D-4F96-82E5-269CFFA58199}" presName="hierChild1" presStyleCnt="0">
        <dgm:presLayoutVars>
          <dgm:chPref val="1"/>
          <dgm:dir/>
          <dgm:animOne val="branch"/>
          <dgm:animLvl val="lvl"/>
          <dgm:resizeHandles/>
        </dgm:presLayoutVars>
      </dgm:prSet>
      <dgm:spPr/>
    </dgm:pt>
    <dgm:pt modelId="{C67D5FCC-A06E-4ABC-AB57-7FA3E7317B1B}" type="pres">
      <dgm:prSet presAssocID="{1ED446CA-E552-4D2E-813F-1C9FCE160704}" presName="hierRoot1" presStyleCnt="0"/>
      <dgm:spPr/>
    </dgm:pt>
    <dgm:pt modelId="{F22E83D4-E1CD-4C9D-82D7-C7EBBD94C3D0}" type="pres">
      <dgm:prSet presAssocID="{1ED446CA-E552-4D2E-813F-1C9FCE160704}" presName="composite" presStyleCnt="0"/>
      <dgm:spPr/>
    </dgm:pt>
    <dgm:pt modelId="{2E976D39-CB2E-47E7-986E-6D0C3CC0325B}" type="pres">
      <dgm:prSet presAssocID="{1ED446CA-E552-4D2E-813F-1C9FCE160704}" presName="background" presStyleLbl="node0" presStyleIdx="0" presStyleCnt="3"/>
      <dgm:spPr/>
    </dgm:pt>
    <dgm:pt modelId="{D53D0F23-885B-4C0B-B9B9-5390E3914618}" type="pres">
      <dgm:prSet presAssocID="{1ED446CA-E552-4D2E-813F-1C9FCE160704}" presName="text" presStyleLbl="fgAcc0" presStyleIdx="0" presStyleCnt="3">
        <dgm:presLayoutVars>
          <dgm:chPref val="3"/>
        </dgm:presLayoutVars>
      </dgm:prSet>
      <dgm:spPr/>
    </dgm:pt>
    <dgm:pt modelId="{919A7E47-DF11-46C7-9566-DF3332245D6F}" type="pres">
      <dgm:prSet presAssocID="{1ED446CA-E552-4D2E-813F-1C9FCE160704}" presName="hierChild2" presStyleCnt="0"/>
      <dgm:spPr/>
    </dgm:pt>
    <dgm:pt modelId="{FABFB534-568E-4BF8-BFE0-C009BA314F7F}" type="pres">
      <dgm:prSet presAssocID="{BC260E9B-F244-4D6B-A247-BA2D0FB856A4}" presName="hierRoot1" presStyleCnt="0"/>
      <dgm:spPr/>
    </dgm:pt>
    <dgm:pt modelId="{E60CFDBB-94E5-46AE-AB00-F7A98BD926E6}" type="pres">
      <dgm:prSet presAssocID="{BC260E9B-F244-4D6B-A247-BA2D0FB856A4}" presName="composite" presStyleCnt="0"/>
      <dgm:spPr/>
    </dgm:pt>
    <dgm:pt modelId="{1B6F1CD8-CF90-4992-81D9-649A110F4962}" type="pres">
      <dgm:prSet presAssocID="{BC260E9B-F244-4D6B-A247-BA2D0FB856A4}" presName="background" presStyleLbl="node0" presStyleIdx="1" presStyleCnt="3"/>
      <dgm:spPr/>
    </dgm:pt>
    <dgm:pt modelId="{47FA2251-29BD-45F6-85CC-CEBBA7A411C4}" type="pres">
      <dgm:prSet presAssocID="{BC260E9B-F244-4D6B-A247-BA2D0FB856A4}" presName="text" presStyleLbl="fgAcc0" presStyleIdx="1" presStyleCnt="3">
        <dgm:presLayoutVars>
          <dgm:chPref val="3"/>
        </dgm:presLayoutVars>
      </dgm:prSet>
      <dgm:spPr/>
    </dgm:pt>
    <dgm:pt modelId="{DA70FF60-5738-41DD-A411-F4AF835D4E05}" type="pres">
      <dgm:prSet presAssocID="{BC260E9B-F244-4D6B-A247-BA2D0FB856A4}" presName="hierChild2" presStyleCnt="0"/>
      <dgm:spPr/>
    </dgm:pt>
    <dgm:pt modelId="{C6619AE5-B995-492B-9F9E-25A3BBAB3D7A}" type="pres">
      <dgm:prSet presAssocID="{9AA9FE27-2A39-4666-A4F8-49B9EB18302F}" presName="hierRoot1" presStyleCnt="0"/>
      <dgm:spPr/>
    </dgm:pt>
    <dgm:pt modelId="{0E448E86-9E33-4F54-9950-EE6122E72ABC}" type="pres">
      <dgm:prSet presAssocID="{9AA9FE27-2A39-4666-A4F8-49B9EB18302F}" presName="composite" presStyleCnt="0"/>
      <dgm:spPr/>
    </dgm:pt>
    <dgm:pt modelId="{BFA44FE1-5BC3-4AB7-976F-6E964CF82264}" type="pres">
      <dgm:prSet presAssocID="{9AA9FE27-2A39-4666-A4F8-49B9EB18302F}" presName="background" presStyleLbl="node0" presStyleIdx="2" presStyleCnt="3"/>
      <dgm:spPr/>
    </dgm:pt>
    <dgm:pt modelId="{F0F08C53-5373-464A-8260-E876F8666B1A}" type="pres">
      <dgm:prSet presAssocID="{9AA9FE27-2A39-4666-A4F8-49B9EB18302F}" presName="text" presStyleLbl="fgAcc0" presStyleIdx="2" presStyleCnt="3">
        <dgm:presLayoutVars>
          <dgm:chPref val="3"/>
        </dgm:presLayoutVars>
      </dgm:prSet>
      <dgm:spPr/>
    </dgm:pt>
    <dgm:pt modelId="{7C8BDF5C-C7D1-4CFC-A78E-6DE8FD4DD066}" type="pres">
      <dgm:prSet presAssocID="{9AA9FE27-2A39-4666-A4F8-49B9EB18302F}" presName="hierChild2" presStyleCnt="0"/>
      <dgm:spPr/>
    </dgm:pt>
  </dgm:ptLst>
  <dgm:cxnLst>
    <dgm:cxn modelId="{DF711614-3877-49F8-AC64-7EA6351CFC32}" srcId="{5551104B-371D-4F96-82E5-269CFFA58199}" destId="{BC260E9B-F244-4D6B-A247-BA2D0FB856A4}" srcOrd="1" destOrd="0" parTransId="{D0575A70-B03D-44F2-84E8-F1575F349100}" sibTransId="{D7F24253-B9D4-4266-A41E-E632352D3640}"/>
    <dgm:cxn modelId="{68A07225-1DB9-438D-99DA-D943223E2159}" type="presOf" srcId="{1ED446CA-E552-4D2E-813F-1C9FCE160704}" destId="{D53D0F23-885B-4C0B-B9B9-5390E3914618}" srcOrd="0" destOrd="0" presId="urn:microsoft.com/office/officeart/2005/8/layout/hierarchy1"/>
    <dgm:cxn modelId="{E25AE638-E5AD-46E6-ADD5-1F7CBC9B0DA0}" type="presOf" srcId="{9AA9FE27-2A39-4666-A4F8-49B9EB18302F}" destId="{F0F08C53-5373-464A-8260-E876F8666B1A}" srcOrd="0" destOrd="0" presId="urn:microsoft.com/office/officeart/2005/8/layout/hierarchy1"/>
    <dgm:cxn modelId="{2EC6E049-A343-40BF-AD5D-8EC6BEC8B3EF}" type="presOf" srcId="{5551104B-371D-4F96-82E5-269CFFA58199}" destId="{DBFEDA21-F239-4341-87CB-3D538F760380}" srcOrd="0" destOrd="0" presId="urn:microsoft.com/office/officeart/2005/8/layout/hierarchy1"/>
    <dgm:cxn modelId="{18016670-2EBC-4773-BDD3-9C1A3CF97DBF}" srcId="{5551104B-371D-4F96-82E5-269CFFA58199}" destId="{1ED446CA-E552-4D2E-813F-1C9FCE160704}" srcOrd="0" destOrd="0" parTransId="{26B4DEDD-2328-4259-B7A8-07E9A7F08A1D}" sibTransId="{DA608929-56B3-460C-A8D1-1A00B8BB2043}"/>
    <dgm:cxn modelId="{59DABB57-353E-4AE0-A174-6EC7BCA615F2}" srcId="{5551104B-371D-4F96-82E5-269CFFA58199}" destId="{9AA9FE27-2A39-4666-A4F8-49B9EB18302F}" srcOrd="2" destOrd="0" parTransId="{4CEC5F73-A403-403B-9C63-0C81A3EFA704}" sibTransId="{474A1140-2FF5-4571-A3C5-3CFE9BA6A971}"/>
    <dgm:cxn modelId="{0FE32788-029F-4DAD-BFEE-213073D687A2}" type="presOf" srcId="{BC260E9B-F244-4D6B-A247-BA2D0FB856A4}" destId="{47FA2251-29BD-45F6-85CC-CEBBA7A411C4}" srcOrd="0" destOrd="0" presId="urn:microsoft.com/office/officeart/2005/8/layout/hierarchy1"/>
    <dgm:cxn modelId="{9FA1C09B-7D01-46BB-8D85-E5992E004AAE}" type="presParOf" srcId="{DBFEDA21-F239-4341-87CB-3D538F760380}" destId="{C67D5FCC-A06E-4ABC-AB57-7FA3E7317B1B}" srcOrd="0" destOrd="0" presId="urn:microsoft.com/office/officeart/2005/8/layout/hierarchy1"/>
    <dgm:cxn modelId="{2776716D-0FE4-4CA1-816C-5C0CCD486096}" type="presParOf" srcId="{C67D5FCC-A06E-4ABC-AB57-7FA3E7317B1B}" destId="{F22E83D4-E1CD-4C9D-82D7-C7EBBD94C3D0}" srcOrd="0" destOrd="0" presId="urn:microsoft.com/office/officeart/2005/8/layout/hierarchy1"/>
    <dgm:cxn modelId="{D879B28F-8D0E-4D3B-9431-BD18D38EF50A}" type="presParOf" srcId="{F22E83D4-E1CD-4C9D-82D7-C7EBBD94C3D0}" destId="{2E976D39-CB2E-47E7-986E-6D0C3CC0325B}" srcOrd="0" destOrd="0" presId="urn:microsoft.com/office/officeart/2005/8/layout/hierarchy1"/>
    <dgm:cxn modelId="{33FBE0E0-0F9C-4E85-9EF3-0923281F601E}" type="presParOf" srcId="{F22E83D4-E1CD-4C9D-82D7-C7EBBD94C3D0}" destId="{D53D0F23-885B-4C0B-B9B9-5390E3914618}" srcOrd="1" destOrd="0" presId="urn:microsoft.com/office/officeart/2005/8/layout/hierarchy1"/>
    <dgm:cxn modelId="{7A7A8165-D3B6-40DF-B624-0644AA8C5377}" type="presParOf" srcId="{C67D5FCC-A06E-4ABC-AB57-7FA3E7317B1B}" destId="{919A7E47-DF11-46C7-9566-DF3332245D6F}" srcOrd="1" destOrd="0" presId="urn:microsoft.com/office/officeart/2005/8/layout/hierarchy1"/>
    <dgm:cxn modelId="{B3C913D7-7685-4CDF-8044-83CA51A11C45}" type="presParOf" srcId="{DBFEDA21-F239-4341-87CB-3D538F760380}" destId="{FABFB534-568E-4BF8-BFE0-C009BA314F7F}" srcOrd="1" destOrd="0" presId="urn:microsoft.com/office/officeart/2005/8/layout/hierarchy1"/>
    <dgm:cxn modelId="{FABBA558-AB2B-4A30-8412-26CB73E32094}" type="presParOf" srcId="{FABFB534-568E-4BF8-BFE0-C009BA314F7F}" destId="{E60CFDBB-94E5-46AE-AB00-F7A98BD926E6}" srcOrd="0" destOrd="0" presId="urn:microsoft.com/office/officeart/2005/8/layout/hierarchy1"/>
    <dgm:cxn modelId="{E9ADB5A7-7128-4506-82F5-3BDDC619EC6C}" type="presParOf" srcId="{E60CFDBB-94E5-46AE-AB00-F7A98BD926E6}" destId="{1B6F1CD8-CF90-4992-81D9-649A110F4962}" srcOrd="0" destOrd="0" presId="urn:microsoft.com/office/officeart/2005/8/layout/hierarchy1"/>
    <dgm:cxn modelId="{229C80A5-8E74-42F0-8004-C63E8913CAC3}" type="presParOf" srcId="{E60CFDBB-94E5-46AE-AB00-F7A98BD926E6}" destId="{47FA2251-29BD-45F6-85CC-CEBBA7A411C4}" srcOrd="1" destOrd="0" presId="urn:microsoft.com/office/officeart/2005/8/layout/hierarchy1"/>
    <dgm:cxn modelId="{D528898F-3556-4D5F-A714-AFF5F626480C}" type="presParOf" srcId="{FABFB534-568E-4BF8-BFE0-C009BA314F7F}" destId="{DA70FF60-5738-41DD-A411-F4AF835D4E05}" srcOrd="1" destOrd="0" presId="urn:microsoft.com/office/officeart/2005/8/layout/hierarchy1"/>
    <dgm:cxn modelId="{9F39FFC9-B619-41DC-89C5-0B0678754DC5}" type="presParOf" srcId="{DBFEDA21-F239-4341-87CB-3D538F760380}" destId="{C6619AE5-B995-492B-9F9E-25A3BBAB3D7A}" srcOrd="2" destOrd="0" presId="urn:microsoft.com/office/officeart/2005/8/layout/hierarchy1"/>
    <dgm:cxn modelId="{8DC94032-FCBF-4EF6-9910-F65BD2331DE9}" type="presParOf" srcId="{C6619AE5-B995-492B-9F9E-25A3BBAB3D7A}" destId="{0E448E86-9E33-4F54-9950-EE6122E72ABC}" srcOrd="0" destOrd="0" presId="urn:microsoft.com/office/officeart/2005/8/layout/hierarchy1"/>
    <dgm:cxn modelId="{B7A80F58-3B00-4AE0-BB41-F5993221DD43}" type="presParOf" srcId="{0E448E86-9E33-4F54-9950-EE6122E72ABC}" destId="{BFA44FE1-5BC3-4AB7-976F-6E964CF82264}" srcOrd="0" destOrd="0" presId="urn:microsoft.com/office/officeart/2005/8/layout/hierarchy1"/>
    <dgm:cxn modelId="{1FD10E68-7616-49C2-8D39-4B565AE9B930}" type="presParOf" srcId="{0E448E86-9E33-4F54-9950-EE6122E72ABC}" destId="{F0F08C53-5373-464A-8260-E876F8666B1A}" srcOrd="1" destOrd="0" presId="urn:microsoft.com/office/officeart/2005/8/layout/hierarchy1"/>
    <dgm:cxn modelId="{6AF40375-595F-45C5-B6D1-4F6574ED352C}" type="presParOf" srcId="{C6619AE5-B995-492B-9F9E-25A3BBAB3D7A}" destId="{7C8BDF5C-C7D1-4CFC-A78E-6DE8FD4DD06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4985C6-382B-49A4-BA00-B57F5D3F37F9}"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96F2B42B-C3AD-4F9B-AF3C-FD257E7C02EF}">
      <dgm:prSet custT="1"/>
      <dgm:spPr/>
      <dgm:t>
        <a:bodyPr/>
        <a:lstStyle/>
        <a:p>
          <a:r>
            <a:rPr lang="en-IN" sz="2800" b="1" dirty="0"/>
            <a:t>Slow to train</a:t>
          </a:r>
          <a:endParaRPr lang="en-US" sz="2800" b="1" dirty="0"/>
        </a:p>
      </dgm:t>
    </dgm:pt>
    <dgm:pt modelId="{0AFC5168-5BB3-46B7-B7DD-BD282BD598CC}" type="parTrans" cxnId="{358A4E2A-E863-40BC-9185-15DB275A664D}">
      <dgm:prSet/>
      <dgm:spPr/>
      <dgm:t>
        <a:bodyPr/>
        <a:lstStyle/>
        <a:p>
          <a:endParaRPr lang="en-US"/>
        </a:p>
      </dgm:t>
    </dgm:pt>
    <dgm:pt modelId="{B2C039C5-AA97-4A57-ADF6-238447EE56EB}" type="sibTrans" cxnId="{358A4E2A-E863-40BC-9185-15DB275A664D}">
      <dgm:prSet/>
      <dgm:spPr/>
      <dgm:t>
        <a:bodyPr/>
        <a:lstStyle/>
        <a:p>
          <a:endParaRPr lang="en-US"/>
        </a:p>
      </dgm:t>
    </dgm:pt>
    <dgm:pt modelId="{8A9E88DB-0C41-4542-8C7C-43754563A593}">
      <dgm:prSet custT="1"/>
      <dgm:spPr/>
      <dgm:t>
        <a:bodyPr/>
        <a:lstStyle/>
        <a:p>
          <a:r>
            <a:rPr lang="en-IN" sz="2800" b="1" dirty="0"/>
            <a:t>Vanishing gradient</a:t>
          </a:r>
          <a:endParaRPr lang="en-US" sz="2800" dirty="0"/>
        </a:p>
      </dgm:t>
    </dgm:pt>
    <dgm:pt modelId="{72C5E594-2977-4E55-81A0-64A4AB8D98E3}" type="parTrans" cxnId="{FDFFD6AC-CB5A-43D2-9989-1A1B25FEDD70}">
      <dgm:prSet/>
      <dgm:spPr/>
      <dgm:t>
        <a:bodyPr/>
        <a:lstStyle/>
        <a:p>
          <a:endParaRPr lang="en-US"/>
        </a:p>
      </dgm:t>
    </dgm:pt>
    <dgm:pt modelId="{CB01D82A-A8B7-4C04-ACA1-8CF5A0C1D451}" type="sibTrans" cxnId="{FDFFD6AC-CB5A-43D2-9989-1A1B25FEDD70}">
      <dgm:prSet/>
      <dgm:spPr/>
      <dgm:t>
        <a:bodyPr/>
        <a:lstStyle/>
        <a:p>
          <a:endParaRPr lang="en-US"/>
        </a:p>
      </dgm:t>
    </dgm:pt>
    <dgm:pt modelId="{5D090A63-AB54-4E86-950C-9E61E84B9A1B}" type="pres">
      <dgm:prSet presAssocID="{B14985C6-382B-49A4-BA00-B57F5D3F37F9}" presName="hierChild1" presStyleCnt="0">
        <dgm:presLayoutVars>
          <dgm:chPref val="1"/>
          <dgm:dir/>
          <dgm:animOne val="branch"/>
          <dgm:animLvl val="lvl"/>
          <dgm:resizeHandles/>
        </dgm:presLayoutVars>
      </dgm:prSet>
      <dgm:spPr/>
    </dgm:pt>
    <dgm:pt modelId="{7147DE70-B1D1-406D-AF47-45395FBD9493}" type="pres">
      <dgm:prSet presAssocID="{96F2B42B-C3AD-4F9B-AF3C-FD257E7C02EF}" presName="hierRoot1" presStyleCnt="0"/>
      <dgm:spPr/>
    </dgm:pt>
    <dgm:pt modelId="{9675C905-8E2E-4952-BEA4-E9AA18D6EBCE}" type="pres">
      <dgm:prSet presAssocID="{96F2B42B-C3AD-4F9B-AF3C-FD257E7C02EF}" presName="composite" presStyleCnt="0"/>
      <dgm:spPr/>
    </dgm:pt>
    <dgm:pt modelId="{67EA86BF-47A8-40D4-B331-44DB43A9FBF5}" type="pres">
      <dgm:prSet presAssocID="{96F2B42B-C3AD-4F9B-AF3C-FD257E7C02EF}" presName="background" presStyleLbl="node0" presStyleIdx="0" presStyleCnt="2"/>
      <dgm:spPr/>
    </dgm:pt>
    <dgm:pt modelId="{568A09F3-EAC5-405B-888A-4C2399852A67}" type="pres">
      <dgm:prSet presAssocID="{96F2B42B-C3AD-4F9B-AF3C-FD257E7C02EF}" presName="text" presStyleLbl="fgAcc0" presStyleIdx="0" presStyleCnt="2">
        <dgm:presLayoutVars>
          <dgm:chPref val="3"/>
        </dgm:presLayoutVars>
      </dgm:prSet>
      <dgm:spPr/>
    </dgm:pt>
    <dgm:pt modelId="{7FCF3765-6ADC-40B6-9823-4623E182F7E3}" type="pres">
      <dgm:prSet presAssocID="{96F2B42B-C3AD-4F9B-AF3C-FD257E7C02EF}" presName="hierChild2" presStyleCnt="0"/>
      <dgm:spPr/>
    </dgm:pt>
    <dgm:pt modelId="{66004C99-4F48-4F36-9F93-6618656E555A}" type="pres">
      <dgm:prSet presAssocID="{8A9E88DB-0C41-4542-8C7C-43754563A593}" presName="hierRoot1" presStyleCnt="0"/>
      <dgm:spPr/>
    </dgm:pt>
    <dgm:pt modelId="{014A0534-7919-4594-AEF5-02C74DA588A6}" type="pres">
      <dgm:prSet presAssocID="{8A9E88DB-0C41-4542-8C7C-43754563A593}" presName="composite" presStyleCnt="0"/>
      <dgm:spPr/>
    </dgm:pt>
    <dgm:pt modelId="{58A74A7A-1BFC-49B8-865C-B4238288B336}" type="pres">
      <dgm:prSet presAssocID="{8A9E88DB-0C41-4542-8C7C-43754563A593}" presName="background" presStyleLbl="node0" presStyleIdx="1" presStyleCnt="2"/>
      <dgm:spPr/>
    </dgm:pt>
    <dgm:pt modelId="{757E11F2-DE45-4C42-9344-B932984EB9BD}" type="pres">
      <dgm:prSet presAssocID="{8A9E88DB-0C41-4542-8C7C-43754563A593}" presName="text" presStyleLbl="fgAcc0" presStyleIdx="1" presStyleCnt="2">
        <dgm:presLayoutVars>
          <dgm:chPref val="3"/>
        </dgm:presLayoutVars>
      </dgm:prSet>
      <dgm:spPr/>
    </dgm:pt>
    <dgm:pt modelId="{8D9D7667-9B57-49A2-AB97-1F64E516DB9D}" type="pres">
      <dgm:prSet presAssocID="{8A9E88DB-0C41-4542-8C7C-43754563A593}" presName="hierChild2" presStyleCnt="0"/>
      <dgm:spPr/>
    </dgm:pt>
  </dgm:ptLst>
  <dgm:cxnLst>
    <dgm:cxn modelId="{358A4E2A-E863-40BC-9185-15DB275A664D}" srcId="{B14985C6-382B-49A4-BA00-B57F5D3F37F9}" destId="{96F2B42B-C3AD-4F9B-AF3C-FD257E7C02EF}" srcOrd="0" destOrd="0" parTransId="{0AFC5168-5BB3-46B7-B7DD-BD282BD598CC}" sibTransId="{B2C039C5-AA97-4A57-ADF6-238447EE56EB}"/>
    <dgm:cxn modelId="{8C828548-4975-46EB-8F31-4B4461206E4C}" type="presOf" srcId="{B14985C6-382B-49A4-BA00-B57F5D3F37F9}" destId="{5D090A63-AB54-4E86-950C-9E61E84B9A1B}" srcOrd="0" destOrd="0" presId="urn:microsoft.com/office/officeart/2005/8/layout/hierarchy1"/>
    <dgm:cxn modelId="{EA957473-59CF-4A10-AB1E-F798FD497D23}" type="presOf" srcId="{96F2B42B-C3AD-4F9B-AF3C-FD257E7C02EF}" destId="{568A09F3-EAC5-405B-888A-4C2399852A67}" srcOrd="0" destOrd="0" presId="urn:microsoft.com/office/officeart/2005/8/layout/hierarchy1"/>
    <dgm:cxn modelId="{FDFFD6AC-CB5A-43D2-9989-1A1B25FEDD70}" srcId="{B14985C6-382B-49A4-BA00-B57F5D3F37F9}" destId="{8A9E88DB-0C41-4542-8C7C-43754563A593}" srcOrd="1" destOrd="0" parTransId="{72C5E594-2977-4E55-81A0-64A4AB8D98E3}" sibTransId="{CB01D82A-A8B7-4C04-ACA1-8CF5A0C1D451}"/>
    <dgm:cxn modelId="{930A17FF-0D57-4638-B5A8-571EB5068A72}" type="presOf" srcId="{8A9E88DB-0C41-4542-8C7C-43754563A593}" destId="{757E11F2-DE45-4C42-9344-B932984EB9BD}" srcOrd="0" destOrd="0" presId="urn:microsoft.com/office/officeart/2005/8/layout/hierarchy1"/>
    <dgm:cxn modelId="{3CC46E66-6A80-4EA7-8CBF-C4911B985311}" type="presParOf" srcId="{5D090A63-AB54-4E86-950C-9E61E84B9A1B}" destId="{7147DE70-B1D1-406D-AF47-45395FBD9493}" srcOrd="0" destOrd="0" presId="urn:microsoft.com/office/officeart/2005/8/layout/hierarchy1"/>
    <dgm:cxn modelId="{856E9877-F68D-41B0-9FB0-97B74B4C7C94}" type="presParOf" srcId="{7147DE70-B1D1-406D-AF47-45395FBD9493}" destId="{9675C905-8E2E-4952-BEA4-E9AA18D6EBCE}" srcOrd="0" destOrd="0" presId="urn:microsoft.com/office/officeart/2005/8/layout/hierarchy1"/>
    <dgm:cxn modelId="{98E24831-15AC-4723-B0FA-0ED3E97338D3}" type="presParOf" srcId="{9675C905-8E2E-4952-BEA4-E9AA18D6EBCE}" destId="{67EA86BF-47A8-40D4-B331-44DB43A9FBF5}" srcOrd="0" destOrd="0" presId="urn:microsoft.com/office/officeart/2005/8/layout/hierarchy1"/>
    <dgm:cxn modelId="{4EC1F1D6-05E4-4A28-BA4C-EB2865DE9E84}" type="presParOf" srcId="{9675C905-8E2E-4952-BEA4-E9AA18D6EBCE}" destId="{568A09F3-EAC5-405B-888A-4C2399852A67}" srcOrd="1" destOrd="0" presId="urn:microsoft.com/office/officeart/2005/8/layout/hierarchy1"/>
    <dgm:cxn modelId="{18268175-3F02-4971-992B-C84506F99C0E}" type="presParOf" srcId="{7147DE70-B1D1-406D-AF47-45395FBD9493}" destId="{7FCF3765-6ADC-40B6-9823-4623E182F7E3}" srcOrd="1" destOrd="0" presId="urn:microsoft.com/office/officeart/2005/8/layout/hierarchy1"/>
    <dgm:cxn modelId="{9CC72C92-5A48-47EF-BD5C-01760CABD35B}" type="presParOf" srcId="{5D090A63-AB54-4E86-950C-9E61E84B9A1B}" destId="{66004C99-4F48-4F36-9F93-6618656E555A}" srcOrd="1" destOrd="0" presId="urn:microsoft.com/office/officeart/2005/8/layout/hierarchy1"/>
    <dgm:cxn modelId="{77FAF4DD-1D5B-4571-B9EC-F61548C29455}" type="presParOf" srcId="{66004C99-4F48-4F36-9F93-6618656E555A}" destId="{014A0534-7919-4594-AEF5-02C74DA588A6}" srcOrd="0" destOrd="0" presId="urn:microsoft.com/office/officeart/2005/8/layout/hierarchy1"/>
    <dgm:cxn modelId="{5346BA57-3A00-4E3D-87A9-D4D1BFB297DD}" type="presParOf" srcId="{014A0534-7919-4594-AEF5-02C74DA588A6}" destId="{58A74A7A-1BFC-49B8-865C-B4238288B336}" srcOrd="0" destOrd="0" presId="urn:microsoft.com/office/officeart/2005/8/layout/hierarchy1"/>
    <dgm:cxn modelId="{4935C3A8-9160-49DA-957C-77CEDB890D99}" type="presParOf" srcId="{014A0534-7919-4594-AEF5-02C74DA588A6}" destId="{757E11F2-DE45-4C42-9344-B932984EB9BD}" srcOrd="1" destOrd="0" presId="urn:microsoft.com/office/officeart/2005/8/layout/hierarchy1"/>
    <dgm:cxn modelId="{6F7C588F-FAA2-42BB-92AC-58CA9A6772FB}" type="presParOf" srcId="{66004C99-4F48-4F36-9F93-6618656E555A}" destId="{8D9D7667-9B57-49A2-AB97-1F64E516DB9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75D63-6F75-4DA9-A643-4EBF7DFE2852}">
      <dsp:nvSpPr>
        <dsp:cNvPr id="0" name=""/>
        <dsp:cNvSpPr/>
      </dsp:nvSpPr>
      <dsp:spPr>
        <a:xfrm>
          <a:off x="0" y="424400"/>
          <a:ext cx="6666833" cy="6048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B0AC62E-47AE-474B-8846-F973C183CC7D}">
      <dsp:nvSpPr>
        <dsp:cNvPr id="0" name=""/>
        <dsp:cNvSpPr/>
      </dsp:nvSpPr>
      <dsp:spPr>
        <a:xfrm>
          <a:off x="333341" y="70160"/>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Bag of Words</a:t>
          </a:r>
        </a:p>
      </dsp:txBody>
      <dsp:txXfrm>
        <a:off x="367926" y="104745"/>
        <a:ext cx="4597613" cy="639310"/>
      </dsp:txXfrm>
    </dsp:sp>
    <dsp:sp modelId="{580A8B7C-8143-41B8-9469-F6CD97A2A3A1}">
      <dsp:nvSpPr>
        <dsp:cNvPr id="0" name=""/>
        <dsp:cNvSpPr/>
      </dsp:nvSpPr>
      <dsp:spPr>
        <a:xfrm>
          <a:off x="0" y="1513040"/>
          <a:ext cx="6666833" cy="6048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055E149-EAC5-4214-88C1-73EE8F75C18B}">
      <dsp:nvSpPr>
        <dsp:cNvPr id="0" name=""/>
        <dsp:cNvSpPr/>
      </dsp:nvSpPr>
      <dsp:spPr>
        <a:xfrm>
          <a:off x="333341" y="1158800"/>
          <a:ext cx="4666783" cy="7084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TF-IDF</a:t>
          </a:r>
        </a:p>
      </dsp:txBody>
      <dsp:txXfrm>
        <a:off x="367926" y="1193385"/>
        <a:ext cx="4597613" cy="639310"/>
      </dsp:txXfrm>
    </dsp:sp>
    <dsp:sp modelId="{15578E35-63D1-4859-A3D9-43A9193654AE}">
      <dsp:nvSpPr>
        <dsp:cNvPr id="0" name=""/>
        <dsp:cNvSpPr/>
      </dsp:nvSpPr>
      <dsp:spPr>
        <a:xfrm>
          <a:off x="0" y="2601680"/>
          <a:ext cx="6666833" cy="6048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F2D2C88-97A6-4C4B-8029-9E0AEC0BF227}">
      <dsp:nvSpPr>
        <dsp:cNvPr id="0" name=""/>
        <dsp:cNvSpPr/>
      </dsp:nvSpPr>
      <dsp:spPr>
        <a:xfrm>
          <a:off x="333341" y="2247440"/>
          <a:ext cx="4666783" cy="7084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Word2Vec</a:t>
          </a:r>
        </a:p>
      </dsp:txBody>
      <dsp:txXfrm>
        <a:off x="367926" y="2282025"/>
        <a:ext cx="4597613" cy="639310"/>
      </dsp:txXfrm>
    </dsp:sp>
    <dsp:sp modelId="{B7A4A59A-6A8D-4103-A670-E5E80BCBF2FD}">
      <dsp:nvSpPr>
        <dsp:cNvPr id="0" name=""/>
        <dsp:cNvSpPr/>
      </dsp:nvSpPr>
      <dsp:spPr>
        <a:xfrm>
          <a:off x="0" y="3690319"/>
          <a:ext cx="6666833" cy="604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378A472-B4E6-4470-88F6-F5537E356179}">
      <dsp:nvSpPr>
        <dsp:cNvPr id="0" name=""/>
        <dsp:cNvSpPr/>
      </dsp:nvSpPr>
      <dsp:spPr>
        <a:xfrm>
          <a:off x="333341" y="3336080"/>
          <a:ext cx="4666783" cy="7084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Glove</a:t>
          </a:r>
        </a:p>
      </dsp:txBody>
      <dsp:txXfrm>
        <a:off x="367926" y="3370665"/>
        <a:ext cx="4597613" cy="639310"/>
      </dsp:txXfrm>
    </dsp:sp>
    <dsp:sp modelId="{78C52828-D194-4D1D-94F2-761C10DF6FFA}">
      <dsp:nvSpPr>
        <dsp:cNvPr id="0" name=""/>
        <dsp:cNvSpPr/>
      </dsp:nvSpPr>
      <dsp:spPr>
        <a:xfrm>
          <a:off x="0" y="4778959"/>
          <a:ext cx="6666833" cy="6048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99D7A5A-55FF-44EC-98E8-7452336AD172}">
      <dsp:nvSpPr>
        <dsp:cNvPr id="0" name=""/>
        <dsp:cNvSpPr/>
      </dsp:nvSpPr>
      <dsp:spPr>
        <a:xfrm>
          <a:off x="333341" y="4424719"/>
          <a:ext cx="4666783" cy="70848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Fast Text</a:t>
          </a:r>
        </a:p>
      </dsp:txBody>
      <dsp:txXfrm>
        <a:off x="367926" y="4459304"/>
        <a:ext cx="4597613"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7C2BF-51CC-4712-8D15-BEE72825D889}">
      <dsp:nvSpPr>
        <dsp:cNvPr id="0" name=""/>
        <dsp:cNvSpPr/>
      </dsp:nvSpPr>
      <dsp:spPr>
        <a:xfrm>
          <a:off x="0" y="112103"/>
          <a:ext cx="7559504" cy="19762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TF-IDF (or Term Frequency - Inverse Document Frequency) is a statistical measure that indicates how relevant a word is to a document.</a:t>
          </a:r>
        </a:p>
      </dsp:txBody>
      <dsp:txXfrm>
        <a:off x="96470" y="208573"/>
        <a:ext cx="7366564" cy="1783263"/>
      </dsp:txXfrm>
    </dsp:sp>
    <dsp:sp modelId="{67E8831F-641A-4804-B4F1-51F828FB4C0B}">
      <dsp:nvSpPr>
        <dsp:cNvPr id="0" name=""/>
        <dsp:cNvSpPr/>
      </dsp:nvSpPr>
      <dsp:spPr>
        <a:xfrm>
          <a:off x="0" y="2154546"/>
          <a:ext cx="7559504" cy="197620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Bag-of-words has higher perplexity (it is less predictive of natural language) than other models as the order and the meaning of the words are lost using this method. This is why different methods, such TF-IDF, are preferred for extracting features from the text.</a:t>
          </a:r>
        </a:p>
      </dsp:txBody>
      <dsp:txXfrm>
        <a:off x="96470" y="2251016"/>
        <a:ext cx="7366564" cy="1783263"/>
      </dsp:txXfrm>
    </dsp:sp>
    <dsp:sp modelId="{4503C556-3070-4E29-92CD-A6D848FE1715}">
      <dsp:nvSpPr>
        <dsp:cNvPr id="0" name=""/>
        <dsp:cNvSpPr/>
      </dsp:nvSpPr>
      <dsp:spPr>
        <a:xfrm>
          <a:off x="0" y="4196990"/>
          <a:ext cx="7559504" cy="197620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It has two parts: TF (Term Frequency) and IDF (Inverse Document Frequency)</a:t>
          </a:r>
        </a:p>
      </dsp:txBody>
      <dsp:txXfrm>
        <a:off x="96470" y="4293460"/>
        <a:ext cx="7366564" cy="17832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E216D-16BF-4F37-A2AB-D7F6546F57B0}">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7DE5F-75E0-4DC9-B232-CA899CB73B1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D65C-947C-46C2-AF55-F00ED41AEE2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kern="1200" dirty="0"/>
            <a:t>Continuous Bag of Words</a:t>
          </a:r>
          <a:r>
            <a:rPr lang="en-US" sz="2100" kern="1200" dirty="0"/>
            <a:t>, or </a:t>
          </a:r>
          <a:r>
            <a:rPr lang="en-US" sz="2100" b="1" kern="1200" dirty="0"/>
            <a:t>CBOW</a:t>
          </a:r>
          <a:r>
            <a:rPr lang="en-US" sz="2100" kern="1200" dirty="0"/>
            <a:t> where we input the context words into the model and ask the network to predict the current word rather than predicting the context words.</a:t>
          </a:r>
        </a:p>
      </dsp:txBody>
      <dsp:txXfrm>
        <a:off x="1435590" y="531"/>
        <a:ext cx="9080009" cy="1242935"/>
      </dsp:txXfrm>
    </dsp:sp>
    <dsp:sp modelId="{3EED5E49-57F7-4C45-B284-924901DD31B7}">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392A56-3378-4CA6-9431-52482882187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2BAD02-8617-4D8E-B215-FA01DC43BC4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kern="1200"/>
            <a:t>It is basically </a:t>
          </a:r>
          <a:r>
            <a:rPr lang="en-US" sz="2100" kern="1200"/>
            <a:t>trained to predict a single word from a series of context words. It is the mirror image of the Skip-Gram technique.</a:t>
          </a:r>
        </a:p>
      </dsp:txBody>
      <dsp:txXfrm>
        <a:off x="1435590" y="1554201"/>
        <a:ext cx="9080009" cy="1242935"/>
      </dsp:txXfrm>
    </dsp:sp>
    <dsp:sp modelId="{44541F17-6A63-4223-8941-ED1FD0A5A294}">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E1CE6-6DDD-4CA2-B3A8-E461057D86A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88842-DEE6-4BC2-8705-35126888ADA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Skip-Gram works well with small-size datasets and can find rare words as well. However, CBOW trains faster and can better represent frequent words.</a:t>
          </a: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76D39-CB2E-47E7-986E-6D0C3CC0325B}">
      <dsp:nvSpPr>
        <dsp:cNvPr id="0" name=""/>
        <dsp:cNvSpPr/>
      </dsp:nvSpPr>
      <dsp:spPr>
        <a:xfrm>
          <a:off x="0" y="706671"/>
          <a:ext cx="3073451" cy="19516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3D0F23-885B-4C0B-B9B9-5390E3914618}">
      <dsp:nvSpPr>
        <dsp:cNvPr id="0" name=""/>
        <dsp:cNvSpPr/>
      </dsp:nvSpPr>
      <dsp:spPr>
        <a:xfrm>
          <a:off x="341494" y="1031091"/>
          <a:ext cx="3073451" cy="195164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Quadrated weighted kappa (QWK)</a:t>
          </a:r>
          <a:endParaRPr lang="en-US" sz="3100" kern="1200" dirty="0"/>
        </a:p>
      </dsp:txBody>
      <dsp:txXfrm>
        <a:off x="398656" y="1088253"/>
        <a:ext cx="2959127" cy="1837317"/>
      </dsp:txXfrm>
    </dsp:sp>
    <dsp:sp modelId="{1B6F1CD8-CF90-4992-81D9-649A110F4962}">
      <dsp:nvSpPr>
        <dsp:cNvPr id="0" name=""/>
        <dsp:cNvSpPr/>
      </dsp:nvSpPr>
      <dsp:spPr>
        <a:xfrm>
          <a:off x="3756441" y="706671"/>
          <a:ext cx="3073451" cy="19516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FA2251-29BD-45F6-85CC-CEBBA7A411C4}">
      <dsp:nvSpPr>
        <dsp:cNvPr id="0" name=""/>
        <dsp:cNvSpPr/>
      </dsp:nvSpPr>
      <dsp:spPr>
        <a:xfrm>
          <a:off x="4097935" y="1031091"/>
          <a:ext cx="3073451" cy="195164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Mean Absolute Error (MAE)</a:t>
          </a:r>
        </a:p>
      </dsp:txBody>
      <dsp:txXfrm>
        <a:off x="4155097" y="1088253"/>
        <a:ext cx="2959127" cy="1837317"/>
      </dsp:txXfrm>
    </dsp:sp>
    <dsp:sp modelId="{BFA44FE1-5BC3-4AB7-976F-6E964CF82264}">
      <dsp:nvSpPr>
        <dsp:cNvPr id="0" name=""/>
        <dsp:cNvSpPr/>
      </dsp:nvSpPr>
      <dsp:spPr>
        <a:xfrm>
          <a:off x="7512882" y="706671"/>
          <a:ext cx="3073451" cy="195164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F08C53-5373-464A-8260-E876F8666B1A}">
      <dsp:nvSpPr>
        <dsp:cNvPr id="0" name=""/>
        <dsp:cNvSpPr/>
      </dsp:nvSpPr>
      <dsp:spPr>
        <a:xfrm>
          <a:off x="7854377" y="1031091"/>
          <a:ext cx="3073451" cy="195164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Pearson Correlation Coefficient (PCC)</a:t>
          </a:r>
        </a:p>
      </dsp:txBody>
      <dsp:txXfrm>
        <a:off x="7911539" y="1088253"/>
        <a:ext cx="2959127" cy="18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A86BF-47A8-40D4-B331-44DB43A9FBF5}">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8A09F3-EAC5-405B-888A-4C2399852A67}">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t>Slow to train</a:t>
          </a:r>
          <a:endParaRPr lang="en-US" sz="2800" b="1" kern="1200" dirty="0"/>
        </a:p>
      </dsp:txBody>
      <dsp:txXfrm>
        <a:off x="696297" y="538547"/>
        <a:ext cx="4171627" cy="2590157"/>
      </dsp:txXfrm>
    </dsp:sp>
    <dsp:sp modelId="{58A74A7A-1BFC-49B8-865C-B4238288B336}">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7E11F2-DE45-4C42-9344-B932984EB9BD}">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t>Vanishing gradient</a:t>
          </a:r>
          <a:endParaRPr lang="en-US" sz="2800" kern="1200" dirty="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6370-4952-E04A-919C-8C7C231B7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A96ED5-8182-7D89-918D-C8C0C8D5D9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E9DB9E-89B4-6517-5460-3D3416B02E67}"/>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5" name="Footer Placeholder 4">
            <a:extLst>
              <a:ext uri="{FF2B5EF4-FFF2-40B4-BE49-F238E27FC236}">
                <a16:creationId xmlns:a16="http://schemas.microsoft.com/office/drawing/2014/main" id="{8E5DD4B6-485D-BF58-7E6D-56D4974A91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433BFF-5E7A-A960-DA08-B0654021D458}"/>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145132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2C78-FFAA-B061-74FA-18CD29F173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4B378F-8EED-F426-FDD2-CDE4CA2BD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F18D49-4175-5784-FFC8-7B4955E4DD2C}"/>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5" name="Footer Placeholder 4">
            <a:extLst>
              <a:ext uri="{FF2B5EF4-FFF2-40B4-BE49-F238E27FC236}">
                <a16:creationId xmlns:a16="http://schemas.microsoft.com/office/drawing/2014/main" id="{5DAE7DF8-B725-0CA5-03E8-AFA789F905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D508CB-39F0-F716-789C-73DE45B7BFAE}"/>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1504045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F253F0-43BB-6377-F5B6-A0EEE69FEA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B37E10-4A33-FF8E-CCDA-CFC87C4703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FCF3CA-46CE-5F2B-ED95-981178A3889E}"/>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5" name="Footer Placeholder 4">
            <a:extLst>
              <a:ext uri="{FF2B5EF4-FFF2-40B4-BE49-F238E27FC236}">
                <a16:creationId xmlns:a16="http://schemas.microsoft.com/office/drawing/2014/main" id="{830C92ED-3957-D87D-11E8-6A63ECB1FB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2C80B4-7473-6B50-CA28-CB1FC76AC68B}"/>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287012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8BDD-BBDF-813A-340B-D0F28634EC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640EDF-005B-5A2D-DDC9-A27772F0CB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5120E6-5152-FB25-22DC-F33512204D04}"/>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5" name="Footer Placeholder 4">
            <a:extLst>
              <a:ext uri="{FF2B5EF4-FFF2-40B4-BE49-F238E27FC236}">
                <a16:creationId xmlns:a16="http://schemas.microsoft.com/office/drawing/2014/main" id="{44A443B3-536D-CA2E-EA18-2724147BA0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18C07B-6DF0-F6A3-63A0-0F6BFC8358D0}"/>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766005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5202-5F23-1B41-D46C-F26BC7101C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D13116-3D8A-B3A1-D4EF-3627771B84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D8D253-1A31-783B-F01C-DD5F1640FBEF}"/>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5" name="Footer Placeholder 4">
            <a:extLst>
              <a:ext uri="{FF2B5EF4-FFF2-40B4-BE49-F238E27FC236}">
                <a16:creationId xmlns:a16="http://schemas.microsoft.com/office/drawing/2014/main" id="{36B9CAF3-DC12-B0B8-1D29-9D4E6C65CE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8D88CF-61F8-173D-BEF3-A4AA273C2373}"/>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1641733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52B6-6839-1E86-A46C-867DA85DDB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2BF532-8BA3-9B1C-4B40-A2D230742C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0D8D64-E80F-A1EA-3D73-CE8DB611B5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EA2611-E6FA-364E-ECBE-E66E19FFDA27}"/>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6" name="Footer Placeholder 5">
            <a:extLst>
              <a:ext uri="{FF2B5EF4-FFF2-40B4-BE49-F238E27FC236}">
                <a16:creationId xmlns:a16="http://schemas.microsoft.com/office/drawing/2014/main" id="{814054BA-8750-CF22-F4D0-D52ED795F3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D534-E661-49F3-65BD-F2B4FFD07161}"/>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320329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0C3B-F5AC-F8D7-16D1-09EBE968EF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880E71-1059-B0EF-DF43-342E22D707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B52A76-857D-E5B1-A774-3C993C20D4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7D3153-94AD-E9A8-5EB2-AA9B2858BC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4753B7-24A3-0335-F69A-25A741B852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F0B1FA-A2C9-CEE7-D716-33AB84107ACE}"/>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8" name="Footer Placeholder 7">
            <a:extLst>
              <a:ext uri="{FF2B5EF4-FFF2-40B4-BE49-F238E27FC236}">
                <a16:creationId xmlns:a16="http://schemas.microsoft.com/office/drawing/2014/main" id="{6BC6EFB4-E58D-C1E9-50D4-2732C3803A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4A0727-DA1A-DDC8-48A0-26233D1C743C}"/>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39293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B624-ECF6-F3C6-8D6C-CFA44BCE96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8EDBDB-D658-7E21-4015-697B11AD75C6}"/>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4" name="Footer Placeholder 3">
            <a:extLst>
              <a:ext uri="{FF2B5EF4-FFF2-40B4-BE49-F238E27FC236}">
                <a16:creationId xmlns:a16="http://schemas.microsoft.com/office/drawing/2014/main" id="{BFB733EF-DA8F-FEA1-441F-A797A2437F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129F41F-5212-2F22-949B-E7E9E03D75EE}"/>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1291174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7CD84-BFF7-FCDC-178E-5E3CD37D434A}"/>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3" name="Footer Placeholder 2">
            <a:extLst>
              <a:ext uri="{FF2B5EF4-FFF2-40B4-BE49-F238E27FC236}">
                <a16:creationId xmlns:a16="http://schemas.microsoft.com/office/drawing/2014/main" id="{57E32AE5-3520-AE08-097C-188C7B3D1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44F206-A386-4808-82E7-6A3818731B8F}"/>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95208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09B5-3102-73B5-DF1A-62A8871CB2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329435-953A-4D3C-31D6-7B501D2C1E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A7F03E-5C86-23CD-26FF-1C5AD73C6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650326-E00D-AADF-8E41-5C020ADCF053}"/>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6" name="Footer Placeholder 5">
            <a:extLst>
              <a:ext uri="{FF2B5EF4-FFF2-40B4-BE49-F238E27FC236}">
                <a16:creationId xmlns:a16="http://schemas.microsoft.com/office/drawing/2014/main" id="{283F4399-F9B6-018F-D751-73446CE65C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C4105D-4BFE-A3DB-002D-93EE041ADBF4}"/>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2882743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F2D0-A892-BDB7-A8BE-A7D9D1DFC8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07DF35-A6E1-6EF4-F874-06D1E30DAB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CEA65D-A221-48A3-AFCC-1909C1B5B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15C99-7B8F-7FBA-EB3A-D7F8BB9D33DC}"/>
              </a:ext>
            </a:extLst>
          </p:cNvPr>
          <p:cNvSpPr>
            <a:spLocks noGrp="1"/>
          </p:cNvSpPr>
          <p:nvPr>
            <p:ph type="dt" sz="half" idx="10"/>
          </p:nvPr>
        </p:nvSpPr>
        <p:spPr/>
        <p:txBody>
          <a:bodyPr/>
          <a:lstStyle/>
          <a:p>
            <a:fld id="{A6B0DFF3-97D0-49DE-89C5-DFDC51112DAC}" type="datetimeFigureOut">
              <a:rPr lang="en-IN" smtClean="0"/>
              <a:t>16-04-2023</a:t>
            </a:fld>
            <a:endParaRPr lang="en-IN"/>
          </a:p>
        </p:txBody>
      </p:sp>
      <p:sp>
        <p:nvSpPr>
          <p:cNvPr id="6" name="Footer Placeholder 5">
            <a:extLst>
              <a:ext uri="{FF2B5EF4-FFF2-40B4-BE49-F238E27FC236}">
                <a16:creationId xmlns:a16="http://schemas.microsoft.com/office/drawing/2014/main" id="{3DC9F22E-B496-49BB-BC00-FDD9F98212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FC0BA7-E3BF-ECAA-2938-45FE86B06806}"/>
              </a:ext>
            </a:extLst>
          </p:cNvPr>
          <p:cNvSpPr>
            <a:spLocks noGrp="1"/>
          </p:cNvSpPr>
          <p:nvPr>
            <p:ph type="sldNum" sz="quarter" idx="12"/>
          </p:nvPr>
        </p:nvSpPr>
        <p:spPr/>
        <p:txBody>
          <a:bodyPr/>
          <a:lstStyle/>
          <a:p>
            <a:fld id="{366C45FF-75B3-4B8A-A968-E853BBE8C470}" type="slidenum">
              <a:rPr lang="en-IN" smtClean="0"/>
              <a:t>‹#›</a:t>
            </a:fld>
            <a:endParaRPr lang="en-IN"/>
          </a:p>
        </p:txBody>
      </p:sp>
    </p:spTree>
    <p:extLst>
      <p:ext uri="{BB962C8B-B14F-4D97-AF65-F5344CB8AC3E}">
        <p14:creationId xmlns:p14="http://schemas.microsoft.com/office/powerpoint/2010/main" val="3532309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721C4-2261-BF63-11CB-D2B56F0565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F7FB11-95F4-155F-0EF8-196480BD39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39C38E-93C9-9688-78B8-0CBC0817F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0DFF3-97D0-49DE-89C5-DFDC51112DAC}" type="datetimeFigureOut">
              <a:rPr lang="en-IN" smtClean="0"/>
              <a:t>16-04-2023</a:t>
            </a:fld>
            <a:endParaRPr lang="en-IN"/>
          </a:p>
        </p:txBody>
      </p:sp>
      <p:sp>
        <p:nvSpPr>
          <p:cNvPr id="5" name="Footer Placeholder 4">
            <a:extLst>
              <a:ext uri="{FF2B5EF4-FFF2-40B4-BE49-F238E27FC236}">
                <a16:creationId xmlns:a16="http://schemas.microsoft.com/office/drawing/2014/main" id="{DCBA9719-93CE-6A69-965C-1096E1F40D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C42D1C-2DE6-AF7E-93C2-E21CC74E13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C45FF-75B3-4B8A-A968-E853BBE8C470}" type="slidenum">
              <a:rPr lang="en-IN" smtClean="0"/>
              <a:t>‹#›</a:t>
            </a:fld>
            <a:endParaRPr lang="en-IN"/>
          </a:p>
        </p:txBody>
      </p:sp>
    </p:spTree>
    <p:extLst>
      <p:ext uri="{BB962C8B-B14F-4D97-AF65-F5344CB8AC3E}">
        <p14:creationId xmlns:p14="http://schemas.microsoft.com/office/powerpoint/2010/main" val="2584241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7BBA5F-1DC9-F3B9-0A91-EC6B846A4A52}"/>
              </a:ext>
            </a:extLst>
          </p:cNvPr>
          <p:cNvPicPr>
            <a:picLocks noChangeAspect="1"/>
          </p:cNvPicPr>
          <p:nvPr/>
        </p:nvPicPr>
        <p:blipFill rotWithShape="1">
          <a:blip r:embed="rId4">
            <a:extLst>
              <a:ext uri="{28A0092B-C50C-407E-A947-70E740481C1C}">
                <a14:useLocalDpi xmlns:a14="http://schemas.microsoft.com/office/drawing/2010/main" val="0"/>
              </a:ext>
            </a:extLst>
          </a:blip>
          <a:srcRect r="10084"/>
          <a:stretch/>
        </p:blipFill>
        <p:spPr>
          <a:xfrm>
            <a:off x="0" y="1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5"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E5485F5-0636-0976-C4A7-477C08D33F35}"/>
              </a:ext>
            </a:extLst>
          </p:cNvPr>
          <p:cNvPicPr>
            <a:picLocks noChangeAspect="1"/>
          </p:cNvPicPr>
          <p:nvPr/>
        </p:nvPicPr>
        <p:blipFill>
          <a:blip r:embed="rId5"/>
          <a:stretch>
            <a:fillRect/>
          </a:stretch>
        </p:blipFill>
        <p:spPr>
          <a:xfrm>
            <a:off x="9572108" y="2414628"/>
            <a:ext cx="2301439" cy="1051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AE41A85D-54D0-AB0A-AD9F-DD29EF1B8DD6}"/>
              </a:ext>
            </a:extLst>
          </p:cNvPr>
          <p:cNvSpPr txBox="1"/>
          <p:nvPr/>
        </p:nvSpPr>
        <p:spPr>
          <a:xfrm>
            <a:off x="9903381" y="6253316"/>
            <a:ext cx="2104103" cy="369332"/>
          </a:xfrm>
          <a:prstGeom prst="rect">
            <a:avLst/>
          </a:prstGeom>
          <a:noFill/>
        </p:spPr>
        <p:txBody>
          <a:bodyPr wrap="square" rtlCol="0">
            <a:spAutoFit/>
          </a:bodyPr>
          <a:lstStyle/>
          <a:p>
            <a:r>
              <a:rPr lang="en-US" b="1" dirty="0"/>
              <a:t>By, Rahul Kumar</a:t>
            </a:r>
            <a:endParaRPr lang="en-IN" b="1" dirty="0"/>
          </a:p>
        </p:txBody>
      </p:sp>
      <p:sp>
        <p:nvSpPr>
          <p:cNvPr id="9" name="Rectangle 8">
            <a:extLst>
              <a:ext uri="{FF2B5EF4-FFF2-40B4-BE49-F238E27FC236}">
                <a16:creationId xmlns:a16="http://schemas.microsoft.com/office/drawing/2014/main" id="{D6C38D14-790E-A60D-4DAE-A85643AFFBF5}"/>
              </a:ext>
            </a:extLst>
          </p:cNvPr>
          <p:cNvSpPr/>
          <p:nvPr/>
        </p:nvSpPr>
        <p:spPr>
          <a:xfrm>
            <a:off x="10176018" y="4086667"/>
            <a:ext cx="1263167"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AES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1" name="Recorded Sound">
            <a:hlinkClick r:id="" action="ppaction://media"/>
            <a:extLst>
              <a:ext uri="{FF2B5EF4-FFF2-40B4-BE49-F238E27FC236}">
                <a16:creationId xmlns:a16="http://schemas.microsoft.com/office/drawing/2014/main" id="{D1D25F86-98AD-5614-C387-EB2249AF73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52507" y="6437982"/>
            <a:ext cx="300506" cy="300506"/>
          </a:xfrm>
          <a:prstGeom prst="rect">
            <a:avLst/>
          </a:prstGeom>
        </p:spPr>
      </p:pic>
    </p:spTree>
    <p:extLst>
      <p:ext uri="{BB962C8B-B14F-4D97-AF65-F5344CB8AC3E}">
        <p14:creationId xmlns:p14="http://schemas.microsoft.com/office/powerpoint/2010/main" val="1364466402"/>
      </p:ext>
    </p:extLst>
  </p:cSld>
  <p:clrMapOvr>
    <a:masterClrMapping/>
  </p:clrMapOvr>
  <mc:AlternateContent xmlns:mc="http://schemas.openxmlformats.org/markup-compatibility/2006" xmlns:p14="http://schemas.microsoft.com/office/powerpoint/2010/main">
    <mc:Choice Requires="p14">
      <p:transition spd="slow" p14:dur="3400" advTm="4189">
        <p14:reveal/>
      </p:transition>
    </mc:Choice>
    <mc:Fallback xmlns="">
      <p:transition spd="slow" advTm="41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6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B2E42DB8-BAF0-1FD1-48B3-1AE806DE320A}"/>
              </a:ext>
            </a:extLst>
          </p:cNvPr>
          <p:cNvGraphicFramePr>
            <a:graphicFrameLocks noGrp="1"/>
          </p:cNvGraphicFramePr>
          <p:nvPr>
            <p:ph idx="1"/>
            <p:extLst>
              <p:ext uri="{D42A27DB-BD31-4B8C-83A1-F6EECF244321}">
                <p14:modId xmlns:p14="http://schemas.microsoft.com/office/powerpoint/2010/main" val="210992929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286F5727-DFA9-48FD-90DB-2681D5878C01}"/>
              </a:ext>
            </a:extLst>
          </p:cNvPr>
          <p:cNvSpPr txBox="1"/>
          <p:nvPr/>
        </p:nvSpPr>
        <p:spPr>
          <a:xfrm>
            <a:off x="839327" y="2973572"/>
            <a:ext cx="1801357" cy="830997"/>
          </a:xfrm>
          <a:prstGeom prst="rect">
            <a:avLst/>
          </a:prstGeom>
          <a:noFill/>
        </p:spPr>
        <p:txBody>
          <a:bodyPr wrap="square" rtlCol="0">
            <a:spAutoFit/>
          </a:bodyPr>
          <a:lstStyle/>
          <a:p>
            <a:r>
              <a:rPr lang="en-US" sz="4800" dirty="0">
                <a:solidFill>
                  <a:schemeClr val="bg1"/>
                </a:solidFill>
              </a:rPr>
              <a:t>TF-IDF</a:t>
            </a:r>
            <a:endParaRPr lang="en-IN" sz="4800" dirty="0">
              <a:solidFill>
                <a:schemeClr val="bg1"/>
              </a:solidFill>
            </a:endParaRPr>
          </a:p>
        </p:txBody>
      </p:sp>
      <p:pic>
        <p:nvPicPr>
          <p:cNvPr id="2" name="Recorded Sound">
            <a:hlinkClick r:id="" action="ppaction://media"/>
            <a:extLst>
              <a:ext uri="{FF2B5EF4-FFF2-40B4-BE49-F238E27FC236}">
                <a16:creationId xmlns:a16="http://schemas.microsoft.com/office/drawing/2014/main" id="{0AE8A736-4480-F902-6C8A-C3F16242129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04613" y="6015669"/>
            <a:ext cx="366634" cy="366634"/>
          </a:xfrm>
          <a:prstGeom prst="rect">
            <a:avLst/>
          </a:prstGeom>
        </p:spPr>
      </p:pic>
    </p:spTree>
    <p:extLst>
      <p:ext uri="{BB962C8B-B14F-4D97-AF65-F5344CB8AC3E}">
        <p14:creationId xmlns:p14="http://schemas.microsoft.com/office/powerpoint/2010/main" val="704268330"/>
      </p:ext>
    </p:extLst>
  </p:cSld>
  <p:clrMapOvr>
    <a:masterClrMapping/>
  </p:clrMapOvr>
  <mc:AlternateContent xmlns:mc="http://schemas.openxmlformats.org/markup-compatibility/2006">
    <mc:Choice xmlns:p14="http://schemas.microsoft.com/office/powerpoint/2010/main" Requires="p14">
      <p:transition spd="slow" p14:dur="1250" advTm="35141">
        <p14:flip dir="r"/>
      </p:transition>
    </mc:Choice>
    <mc:Fallback>
      <p:transition spd="slow" advTm="351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14"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7"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1"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1105DF7E-D986-A51F-2057-7CA112DB1109}"/>
              </a:ext>
            </a:extLst>
          </p:cNvPr>
          <p:cNvPicPr>
            <a:picLocks noChangeAspect="1"/>
          </p:cNvPicPr>
          <p:nvPr/>
        </p:nvPicPr>
        <p:blipFill>
          <a:blip r:embed="rId4"/>
          <a:stretch>
            <a:fillRect/>
          </a:stretch>
        </p:blipFill>
        <p:spPr>
          <a:xfrm>
            <a:off x="6585205" y="3414532"/>
            <a:ext cx="4358797" cy="773686"/>
          </a:xfrm>
          <a:prstGeom prst="rect">
            <a:avLst/>
          </a:prstGeom>
        </p:spPr>
      </p:pic>
      <p:pic>
        <p:nvPicPr>
          <p:cNvPr id="7" name="Picture 6">
            <a:extLst>
              <a:ext uri="{FF2B5EF4-FFF2-40B4-BE49-F238E27FC236}">
                <a16:creationId xmlns:a16="http://schemas.microsoft.com/office/drawing/2014/main" id="{9683BA07-EB71-91E9-873C-29433DCA6DC2}"/>
              </a:ext>
            </a:extLst>
          </p:cNvPr>
          <p:cNvPicPr>
            <a:picLocks noChangeAspect="1"/>
          </p:cNvPicPr>
          <p:nvPr/>
        </p:nvPicPr>
        <p:blipFill>
          <a:blip r:embed="rId5"/>
          <a:stretch>
            <a:fillRect/>
          </a:stretch>
        </p:blipFill>
        <p:spPr>
          <a:xfrm>
            <a:off x="6560513" y="1778750"/>
            <a:ext cx="4358797" cy="708304"/>
          </a:xfrm>
          <a:prstGeom prst="rect">
            <a:avLst/>
          </a:prstGeom>
        </p:spPr>
      </p:pic>
      <p:grpSp>
        <p:nvGrpSpPr>
          <p:cNvPr id="24" name="Group 2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25" name="Freeform: Shape 2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Content Placeholder 2">
            <a:extLst>
              <a:ext uri="{FF2B5EF4-FFF2-40B4-BE49-F238E27FC236}">
                <a16:creationId xmlns:a16="http://schemas.microsoft.com/office/drawing/2014/main" id="{BA9DC4EE-7D1A-5379-AB10-543A0CF3A5A9}"/>
              </a:ext>
            </a:extLst>
          </p:cNvPr>
          <p:cNvSpPr>
            <a:spLocks noGrp="1"/>
          </p:cNvSpPr>
          <p:nvPr>
            <p:ph idx="1"/>
          </p:nvPr>
        </p:nvSpPr>
        <p:spPr>
          <a:xfrm>
            <a:off x="983792" y="1681315"/>
            <a:ext cx="5392454" cy="4334353"/>
          </a:xfrm>
        </p:spPr>
        <p:txBody>
          <a:bodyPr anchor="t">
            <a:normAutofit fontScale="92500"/>
          </a:bodyPr>
          <a:lstStyle/>
          <a:p>
            <a:r>
              <a:rPr lang="en-US" sz="2000" dirty="0">
                <a:solidFill>
                  <a:schemeClr val="bg1"/>
                </a:solidFill>
              </a:rPr>
              <a:t>The </a:t>
            </a:r>
            <a:r>
              <a:rPr lang="en-US" sz="2000" b="1" dirty="0">
                <a:solidFill>
                  <a:schemeClr val="bg1"/>
                </a:solidFill>
              </a:rPr>
              <a:t>Term Frequency (TF) </a:t>
            </a:r>
            <a:r>
              <a:rPr lang="en-US" sz="2000" dirty="0">
                <a:solidFill>
                  <a:schemeClr val="bg1"/>
                </a:solidFill>
              </a:rPr>
              <a:t>is the frequency of a word in a document. It can be understood as a normalized frequency score.</a:t>
            </a:r>
          </a:p>
          <a:p>
            <a:endParaRPr lang="en-US" sz="2400" dirty="0">
              <a:solidFill>
                <a:schemeClr val="bg1"/>
              </a:solidFill>
            </a:endParaRPr>
          </a:p>
          <a:p>
            <a:r>
              <a:rPr lang="en-US" sz="2000" dirty="0">
                <a:solidFill>
                  <a:schemeClr val="bg1"/>
                </a:solidFill>
              </a:rPr>
              <a:t>The </a:t>
            </a:r>
            <a:r>
              <a:rPr lang="en-US" sz="2000" b="1" dirty="0">
                <a:solidFill>
                  <a:schemeClr val="bg1"/>
                </a:solidFill>
              </a:rPr>
              <a:t>Inverse Document Frequency (IDF) </a:t>
            </a:r>
            <a:r>
              <a:rPr lang="en-US" sz="2000" dirty="0">
                <a:solidFill>
                  <a:schemeClr val="bg1"/>
                </a:solidFill>
              </a:rPr>
              <a:t>is a measure of how much information a word provides. It is calculated by taking the inverse log of document frequency, that is the proportion of documents that contain a particular word.</a:t>
            </a:r>
          </a:p>
          <a:p>
            <a:endParaRPr lang="en-IN" sz="1400" dirty="0">
              <a:solidFill>
                <a:schemeClr val="bg1"/>
              </a:solidFill>
            </a:endParaRPr>
          </a:p>
          <a:p>
            <a:r>
              <a:rPr lang="en-US" sz="2000" dirty="0">
                <a:solidFill>
                  <a:schemeClr val="bg1"/>
                </a:solidFill>
              </a:rPr>
              <a:t>TF-IDF scores range from 0 to 1. A score closer to 1 is higher the importance of a word to a document.</a:t>
            </a:r>
          </a:p>
          <a:p>
            <a:pPr marL="0" indent="0">
              <a:buNone/>
            </a:pPr>
            <a:r>
              <a:rPr lang="en-US" sz="2000" dirty="0">
                <a:solidFill>
                  <a:schemeClr val="bg1"/>
                </a:solidFill>
              </a:rPr>
              <a:t>    The final TF-IDF score comes out to be:</a:t>
            </a:r>
            <a:endParaRPr lang="en-IN" sz="2000" dirty="0">
              <a:solidFill>
                <a:schemeClr val="bg1"/>
              </a:solidFill>
            </a:endParaRPr>
          </a:p>
        </p:txBody>
      </p:sp>
      <p:pic>
        <p:nvPicPr>
          <p:cNvPr id="11" name="Picture 10">
            <a:extLst>
              <a:ext uri="{FF2B5EF4-FFF2-40B4-BE49-F238E27FC236}">
                <a16:creationId xmlns:a16="http://schemas.microsoft.com/office/drawing/2014/main" id="{6401220F-B723-D4EB-61CF-10C3A48D1406}"/>
              </a:ext>
            </a:extLst>
          </p:cNvPr>
          <p:cNvPicPr>
            <a:picLocks noChangeAspect="1"/>
          </p:cNvPicPr>
          <p:nvPr/>
        </p:nvPicPr>
        <p:blipFill>
          <a:blip r:embed="rId6"/>
          <a:stretch>
            <a:fillRect/>
          </a:stretch>
        </p:blipFill>
        <p:spPr>
          <a:xfrm>
            <a:off x="6585205" y="5102821"/>
            <a:ext cx="2187130" cy="388654"/>
          </a:xfrm>
          <a:prstGeom prst="rect">
            <a:avLst/>
          </a:prstGeom>
        </p:spPr>
      </p:pic>
      <p:pic>
        <p:nvPicPr>
          <p:cNvPr id="2" name="Recorded Sound">
            <a:hlinkClick r:id="" action="ppaction://media"/>
            <a:extLst>
              <a:ext uri="{FF2B5EF4-FFF2-40B4-BE49-F238E27FC236}">
                <a16:creationId xmlns:a16="http://schemas.microsoft.com/office/drawing/2014/main" id="{AD57F4CA-0E38-9132-4EFB-04F0F02BA2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97330" y="5798001"/>
            <a:ext cx="362262" cy="362262"/>
          </a:xfrm>
          <a:prstGeom prst="rect">
            <a:avLst/>
          </a:prstGeom>
        </p:spPr>
      </p:pic>
    </p:spTree>
    <p:extLst>
      <p:ext uri="{BB962C8B-B14F-4D97-AF65-F5344CB8AC3E}">
        <p14:creationId xmlns:p14="http://schemas.microsoft.com/office/powerpoint/2010/main" val="2447610273"/>
      </p:ext>
    </p:extLst>
  </p:cSld>
  <p:clrMapOvr>
    <a:masterClrMapping/>
  </p:clrMapOvr>
  <mc:AlternateContent xmlns:mc="http://schemas.openxmlformats.org/markup-compatibility/2006">
    <mc:Choice xmlns:p14="http://schemas.microsoft.com/office/powerpoint/2010/main" Requires="p14">
      <p:transition spd="slow" p14:dur="1200" advTm="43965">
        <p14:prism/>
      </p:transition>
    </mc:Choice>
    <mc:Fallback>
      <p:transition spd="slow" advTm="439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123677-E1A3-D601-FF25-24E9A04D79DE}"/>
              </a:ext>
            </a:extLst>
          </p:cNvPr>
          <p:cNvSpPr>
            <a:spLocks noGrp="1"/>
          </p:cNvSpPr>
          <p:nvPr>
            <p:ph type="title"/>
          </p:nvPr>
        </p:nvSpPr>
        <p:spPr>
          <a:xfrm>
            <a:off x="1137036" y="548640"/>
            <a:ext cx="9543405" cy="1188720"/>
          </a:xfrm>
        </p:spPr>
        <p:txBody>
          <a:bodyPr>
            <a:normAutofit/>
          </a:bodyPr>
          <a:lstStyle/>
          <a:p>
            <a:pPr algn="ctr"/>
            <a:r>
              <a:rPr lang="en-IN" b="1" dirty="0">
                <a:solidFill>
                  <a:schemeClr val="tx1">
                    <a:lumMod val="85000"/>
                    <a:lumOff val="15000"/>
                  </a:schemeClr>
                </a:solidFill>
              </a:rPr>
              <a:t>Word2Vec</a:t>
            </a:r>
          </a:p>
        </p:txBody>
      </p:sp>
      <p:sp>
        <p:nvSpPr>
          <p:cNvPr id="24" name="Content Placeholder 2">
            <a:extLst>
              <a:ext uri="{FF2B5EF4-FFF2-40B4-BE49-F238E27FC236}">
                <a16:creationId xmlns:a16="http://schemas.microsoft.com/office/drawing/2014/main" id="{9BCF751C-8A36-DC2A-1DE0-4D24718142E4}"/>
              </a:ext>
            </a:extLst>
          </p:cNvPr>
          <p:cNvSpPr>
            <a:spLocks noGrp="1"/>
          </p:cNvSpPr>
          <p:nvPr>
            <p:ph idx="1"/>
          </p:nvPr>
        </p:nvSpPr>
        <p:spPr>
          <a:xfrm>
            <a:off x="1957987" y="2473053"/>
            <a:ext cx="8276026" cy="3320031"/>
          </a:xfrm>
        </p:spPr>
        <p:txBody>
          <a:bodyPr anchor="ctr">
            <a:normAutofit/>
          </a:bodyPr>
          <a:lstStyle/>
          <a:p>
            <a:r>
              <a:rPr lang="en-US" sz="2000" dirty="0">
                <a:solidFill>
                  <a:schemeClr val="tx1">
                    <a:lumMod val="85000"/>
                    <a:lumOff val="15000"/>
                  </a:schemeClr>
                </a:solidFill>
              </a:rPr>
              <a:t>Word2Vec is a </a:t>
            </a:r>
            <a:r>
              <a:rPr lang="en-US" sz="2000" b="1" dirty="0">
                <a:solidFill>
                  <a:schemeClr val="tx1">
                    <a:lumMod val="85000"/>
                    <a:lumOff val="15000"/>
                  </a:schemeClr>
                </a:solidFill>
              </a:rPr>
              <a:t>word embedding </a:t>
            </a:r>
            <a:r>
              <a:rPr lang="en-US" sz="2000" dirty="0">
                <a:solidFill>
                  <a:schemeClr val="tx1">
                    <a:lumMod val="85000"/>
                    <a:lumOff val="15000"/>
                  </a:schemeClr>
                </a:solidFill>
              </a:rPr>
              <a:t>technique that utilizes neural networks to translate words into equivalent vectors in such a way that vectors that are semantically similar are close to one another in N-dimensional space, where N is the vector's dimensions.</a:t>
            </a:r>
          </a:p>
          <a:p>
            <a:endParaRPr lang="en-US" sz="2000" dirty="0">
              <a:solidFill>
                <a:schemeClr val="tx1">
                  <a:lumMod val="85000"/>
                  <a:lumOff val="15000"/>
                </a:schemeClr>
              </a:solidFill>
            </a:endParaRPr>
          </a:p>
          <a:p>
            <a:r>
              <a:rPr lang="en-US" sz="2000" dirty="0">
                <a:solidFill>
                  <a:schemeClr val="tx1">
                    <a:lumMod val="85000"/>
                    <a:lumOff val="15000"/>
                  </a:schemeClr>
                </a:solidFill>
              </a:rPr>
              <a:t>We observed how semantics were completely disregarded in both TF-IDF and Bag of Words, where each word was treated as a distinct entity. Word2Vec was touted as being the first time ever that the vector representation of </a:t>
            </a:r>
            <a:r>
              <a:rPr lang="en-US" sz="2000" b="1" dirty="0">
                <a:solidFill>
                  <a:schemeClr val="tx1">
                    <a:lumMod val="85000"/>
                    <a:lumOff val="15000"/>
                  </a:schemeClr>
                </a:solidFill>
              </a:rPr>
              <a:t>words was contextually aware</a:t>
            </a:r>
            <a:r>
              <a:rPr lang="en-US" sz="2000" dirty="0">
                <a:solidFill>
                  <a:schemeClr val="tx1">
                    <a:lumMod val="85000"/>
                    <a:lumOff val="15000"/>
                  </a:schemeClr>
                </a:solidFill>
              </a:rPr>
              <a:t>.</a:t>
            </a:r>
          </a:p>
          <a:p>
            <a:endParaRPr lang="en-IN"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a:extLst>
              <a:ext uri="{FF2B5EF4-FFF2-40B4-BE49-F238E27FC236}">
                <a16:creationId xmlns:a16="http://schemas.microsoft.com/office/drawing/2014/main" id="{D694FA6F-46FB-45B5-016E-882A10579F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73900" y="6321016"/>
            <a:ext cx="345256" cy="345256"/>
          </a:xfrm>
          <a:prstGeom prst="rect">
            <a:avLst/>
          </a:prstGeom>
        </p:spPr>
      </p:pic>
    </p:spTree>
    <p:extLst>
      <p:ext uri="{BB962C8B-B14F-4D97-AF65-F5344CB8AC3E}">
        <p14:creationId xmlns:p14="http://schemas.microsoft.com/office/powerpoint/2010/main" val="2947446849"/>
      </p:ext>
    </p:extLst>
  </p:cSld>
  <p:clrMapOvr>
    <a:masterClrMapping/>
  </p:clrMapOvr>
  <mc:AlternateContent xmlns:mc="http://schemas.openxmlformats.org/markup-compatibility/2006">
    <mc:Choice xmlns:p14="http://schemas.microsoft.com/office/powerpoint/2010/main" Requires="p14">
      <p:transition spd="slow" p14:dur="1600" advTm="37858">
        <p14:prism isInverted="1"/>
      </p:transition>
    </mc:Choice>
    <mc:Fallback>
      <p:transition spd="slow" advTm="378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mute="1">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5A3A24-0336-E492-720C-D07C0FA30360}"/>
              </a:ext>
            </a:extLst>
          </p:cNvPr>
          <p:cNvSpPr>
            <a:spLocks noGrp="1"/>
          </p:cNvSpPr>
          <p:nvPr>
            <p:ph idx="1"/>
          </p:nvPr>
        </p:nvSpPr>
        <p:spPr>
          <a:xfrm>
            <a:off x="1155548" y="2217343"/>
            <a:ext cx="9880893" cy="3959619"/>
          </a:xfrm>
        </p:spPr>
        <p:txBody>
          <a:bodyPr>
            <a:normAutofit/>
          </a:bodyPr>
          <a:lstStyle/>
          <a:p>
            <a:r>
              <a:rPr lang="en-US" sz="2000" dirty="0"/>
              <a:t>Word2Vec has the ability to preserve semantic relationships between words.</a:t>
            </a:r>
          </a:p>
          <a:p>
            <a:endParaRPr lang="en-US" sz="2000" dirty="0"/>
          </a:p>
          <a:p>
            <a:r>
              <a:rPr lang="en-US" sz="2000" dirty="0"/>
              <a:t>One of the most famous examples of Word2Vec is the following expression:</a:t>
            </a:r>
          </a:p>
          <a:p>
            <a:endParaRPr lang="en-US" sz="2000" dirty="0"/>
          </a:p>
          <a:p>
            <a:endParaRPr lang="en-US" sz="2000" dirty="0"/>
          </a:p>
          <a:p>
            <a:r>
              <a:rPr lang="en-US" sz="2000" dirty="0"/>
              <a:t>It can be understood by a simple example where if we have a “king” vector and we remove the vector “man” from the king and add a “women” vector, then we get a vector close to the “queen” vector in N-dimensional space.</a:t>
            </a:r>
          </a:p>
          <a:p>
            <a:endParaRPr lang="en-US" sz="2000" dirty="0"/>
          </a:p>
          <a:p>
            <a:r>
              <a:rPr lang="en-US" sz="2000" dirty="0"/>
              <a:t>There are two ways to implement Word2Vec techniques: </a:t>
            </a:r>
            <a:r>
              <a:rPr lang="en-US" sz="2000" b="1" dirty="0"/>
              <a:t>Skip-Gram</a:t>
            </a:r>
            <a:r>
              <a:rPr lang="en-US" sz="2000" dirty="0"/>
              <a:t> and </a:t>
            </a:r>
            <a:r>
              <a:rPr lang="en-US" sz="2000" b="1" dirty="0"/>
              <a:t>CBOW</a:t>
            </a:r>
          </a:p>
          <a:p>
            <a:endParaRPr lang="en-US" sz="2000" dirty="0"/>
          </a:p>
          <a:p>
            <a:endParaRPr lang="en-IN" sz="2000" dirty="0"/>
          </a:p>
        </p:txBody>
      </p:sp>
      <p:pic>
        <p:nvPicPr>
          <p:cNvPr id="7" name="Picture 6">
            <a:extLst>
              <a:ext uri="{FF2B5EF4-FFF2-40B4-BE49-F238E27FC236}">
                <a16:creationId xmlns:a16="http://schemas.microsoft.com/office/drawing/2014/main" id="{5CF090EA-2A18-4EF3-BF20-487AD1BBB24C}"/>
              </a:ext>
            </a:extLst>
          </p:cNvPr>
          <p:cNvPicPr>
            <a:picLocks noChangeAspect="1"/>
          </p:cNvPicPr>
          <p:nvPr/>
        </p:nvPicPr>
        <p:blipFill>
          <a:blip r:embed="rId4"/>
          <a:stretch>
            <a:fillRect/>
          </a:stretch>
        </p:blipFill>
        <p:spPr>
          <a:xfrm>
            <a:off x="4344740" y="3574378"/>
            <a:ext cx="3109229" cy="358171"/>
          </a:xfrm>
          <a:prstGeom prst="rect">
            <a:avLst/>
          </a:prstGeom>
        </p:spPr>
      </p:pic>
      <p:pic>
        <p:nvPicPr>
          <p:cNvPr id="2" name="Recorded Sound">
            <a:hlinkClick r:id="" action="ppaction://media"/>
            <a:extLst>
              <a:ext uri="{FF2B5EF4-FFF2-40B4-BE49-F238E27FC236}">
                <a16:creationId xmlns:a16="http://schemas.microsoft.com/office/drawing/2014/main" id="{35B2714B-5247-B283-0755-1CCC84EEC4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8093" y="6176962"/>
            <a:ext cx="358171" cy="358171"/>
          </a:xfrm>
          <a:prstGeom prst="rect">
            <a:avLst/>
          </a:prstGeom>
        </p:spPr>
      </p:pic>
    </p:spTree>
    <p:extLst>
      <p:ext uri="{BB962C8B-B14F-4D97-AF65-F5344CB8AC3E}">
        <p14:creationId xmlns:p14="http://schemas.microsoft.com/office/powerpoint/2010/main" val="16672307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2146">
        <p15:prstTrans prst="airplane"/>
      </p:transition>
    </mc:Choice>
    <mc:Fallback>
      <p:transition spd="slow" advTm="321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950904E-D4AC-95EB-C110-6C86EA1F7EF3}"/>
              </a:ext>
            </a:extLst>
          </p:cNvPr>
          <p:cNvSpPr>
            <a:spLocks noGrp="1"/>
          </p:cNvSpPr>
          <p:nvPr>
            <p:ph idx="1"/>
          </p:nvPr>
        </p:nvSpPr>
        <p:spPr>
          <a:xfrm>
            <a:off x="842066" y="1485814"/>
            <a:ext cx="4438036" cy="3908585"/>
          </a:xfrm>
        </p:spPr>
        <p:txBody>
          <a:bodyPr>
            <a:normAutofit/>
          </a:bodyPr>
          <a:lstStyle/>
          <a:p>
            <a:r>
              <a:rPr lang="en-US" sz="2000" b="1" dirty="0"/>
              <a:t>Skip-Gram</a:t>
            </a:r>
            <a:r>
              <a:rPr lang="en-US" sz="2000" dirty="0"/>
              <a:t> tries to predict several context words from a single input word.</a:t>
            </a:r>
          </a:p>
          <a:p>
            <a:endParaRPr lang="en-US" sz="2000" dirty="0"/>
          </a:p>
          <a:p>
            <a:r>
              <a:rPr lang="en-US" sz="2000" dirty="0"/>
              <a:t>In this architecture, it takes the current word as an input (w[</a:t>
            </a:r>
            <a:r>
              <a:rPr lang="en-US" sz="2000" dirty="0" err="1"/>
              <a:t>i</a:t>
            </a:r>
            <a:r>
              <a:rPr lang="en-US" sz="2000" dirty="0"/>
              <a:t>]) and tries to accurately predict the words before and after this current word with respect to location ‘I’. This model essentially tries to learn and predict the context words around the specified input word.</a:t>
            </a:r>
            <a:endParaRPr lang="en-IN" sz="2000" dirty="0"/>
          </a:p>
        </p:txBody>
      </p:sp>
      <p:pic>
        <p:nvPicPr>
          <p:cNvPr id="5" name="Picture 4">
            <a:extLst>
              <a:ext uri="{FF2B5EF4-FFF2-40B4-BE49-F238E27FC236}">
                <a16:creationId xmlns:a16="http://schemas.microsoft.com/office/drawing/2014/main" id="{8D31CC73-0759-386F-7F31-E9B9F18AC8C5}"/>
              </a:ext>
            </a:extLst>
          </p:cNvPr>
          <p:cNvPicPr>
            <a:picLocks noChangeAspect="1"/>
          </p:cNvPicPr>
          <p:nvPr/>
        </p:nvPicPr>
        <p:blipFill>
          <a:blip r:embed="rId4"/>
          <a:stretch>
            <a:fillRect/>
          </a:stretch>
        </p:blipFill>
        <p:spPr>
          <a:xfrm>
            <a:off x="7036919" y="717012"/>
            <a:ext cx="4425031" cy="5446191"/>
          </a:xfrm>
          <a:prstGeom prst="rect">
            <a:avLst/>
          </a:prstGeom>
        </p:spPr>
      </p:pic>
      <p:pic>
        <p:nvPicPr>
          <p:cNvPr id="4" name="Recorded Sound">
            <a:hlinkClick r:id="" action="ppaction://media"/>
            <a:extLst>
              <a:ext uri="{FF2B5EF4-FFF2-40B4-BE49-F238E27FC236}">
                <a16:creationId xmlns:a16="http://schemas.microsoft.com/office/drawing/2014/main" id="{A6533214-74E5-1C9E-F19B-6E1644835C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42725" y="6399673"/>
            <a:ext cx="325591" cy="325591"/>
          </a:xfrm>
          <a:prstGeom prst="rect">
            <a:avLst/>
          </a:prstGeom>
        </p:spPr>
      </p:pic>
    </p:spTree>
    <p:extLst>
      <p:ext uri="{BB962C8B-B14F-4D97-AF65-F5344CB8AC3E}">
        <p14:creationId xmlns:p14="http://schemas.microsoft.com/office/powerpoint/2010/main" val="22522877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1194">
        <p15:prstTrans prst="prestige"/>
      </p:transition>
    </mc:Choice>
    <mc:Fallback>
      <p:transition spd="slow" advTm="311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ACAD37F8-740A-2932-7AB2-D5F9A5A20EB8}"/>
              </a:ext>
            </a:extLst>
          </p:cNvPr>
          <p:cNvGraphicFramePr>
            <a:graphicFrameLocks noGrp="1"/>
          </p:cNvGraphicFramePr>
          <p:nvPr>
            <p:ph idx="1"/>
            <p:extLst>
              <p:ext uri="{D42A27DB-BD31-4B8C-83A1-F6EECF244321}">
                <p14:modId xmlns:p14="http://schemas.microsoft.com/office/powerpoint/2010/main" val="3057145330"/>
              </p:ext>
            </p:extLst>
          </p:nvPr>
        </p:nvGraphicFramePr>
        <p:xfrm>
          <a:off x="838200" y="1373341"/>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Recorded Sound">
            <a:hlinkClick r:id="" action="ppaction://media"/>
            <a:extLst>
              <a:ext uri="{FF2B5EF4-FFF2-40B4-BE49-F238E27FC236}">
                <a16:creationId xmlns:a16="http://schemas.microsoft.com/office/drawing/2014/main" id="{61201A44-B1DD-4786-A2CC-70FD107F2DB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4236" y="6281687"/>
            <a:ext cx="342798" cy="342798"/>
          </a:xfrm>
          <a:prstGeom prst="rect">
            <a:avLst/>
          </a:prstGeom>
        </p:spPr>
      </p:pic>
    </p:spTree>
    <p:extLst>
      <p:ext uri="{BB962C8B-B14F-4D97-AF65-F5344CB8AC3E}">
        <p14:creationId xmlns:p14="http://schemas.microsoft.com/office/powerpoint/2010/main" val="2966359366"/>
      </p:ext>
    </p:extLst>
  </p:cSld>
  <p:clrMapOvr>
    <a:masterClrMapping/>
  </p:clrMapOvr>
  <p:transition spd="slow" advTm="32448">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DFDAB48-7EA7-A17B-2B23-45E5DCB2C37D}"/>
              </a:ext>
            </a:extLst>
          </p:cNvPr>
          <p:cNvPicPr>
            <a:picLocks noGrp="1" noChangeAspect="1"/>
          </p:cNvPicPr>
          <p:nvPr>
            <p:ph idx="1"/>
          </p:nvPr>
        </p:nvPicPr>
        <p:blipFill>
          <a:blip r:embed="rId4"/>
          <a:stretch>
            <a:fillRect/>
          </a:stretch>
        </p:blipFill>
        <p:spPr>
          <a:xfrm>
            <a:off x="1129233" y="982952"/>
            <a:ext cx="4023747" cy="4892095"/>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7344957-5C88-7775-1FED-B4C56066794D}"/>
              </a:ext>
            </a:extLst>
          </p:cNvPr>
          <p:cNvPicPr>
            <a:picLocks noChangeAspect="1"/>
          </p:cNvPicPr>
          <p:nvPr/>
        </p:nvPicPr>
        <p:blipFill>
          <a:blip r:embed="rId5"/>
          <a:stretch>
            <a:fillRect/>
          </a:stretch>
        </p:blipFill>
        <p:spPr>
          <a:xfrm>
            <a:off x="6993954" y="813210"/>
            <a:ext cx="4041395" cy="5231580"/>
          </a:xfrm>
          <a:prstGeom prst="rect">
            <a:avLst/>
          </a:prstGeom>
        </p:spPr>
      </p:pic>
      <p:pic>
        <p:nvPicPr>
          <p:cNvPr id="2" name="Recorded Sound">
            <a:hlinkClick r:id="" action="ppaction://media"/>
            <a:extLst>
              <a:ext uri="{FF2B5EF4-FFF2-40B4-BE49-F238E27FC236}">
                <a16:creationId xmlns:a16="http://schemas.microsoft.com/office/drawing/2014/main" id="{2801E223-C3DA-0E0F-DB30-A778D33F5F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35349" y="5781685"/>
            <a:ext cx="335423" cy="335423"/>
          </a:xfrm>
          <a:prstGeom prst="rect">
            <a:avLst/>
          </a:prstGeom>
        </p:spPr>
      </p:pic>
    </p:spTree>
    <p:extLst>
      <p:ext uri="{BB962C8B-B14F-4D97-AF65-F5344CB8AC3E}">
        <p14:creationId xmlns:p14="http://schemas.microsoft.com/office/powerpoint/2010/main" val="1680845736"/>
      </p:ext>
    </p:extLst>
  </p:cSld>
  <p:clrMapOvr>
    <a:masterClrMapping/>
  </p:clrMapOvr>
  <p:transition spd="slow" advTm="18121">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34797D-EEC9-D6BD-5571-51826B8FCE89}"/>
              </a:ext>
            </a:extLst>
          </p:cNvPr>
          <p:cNvSpPr>
            <a:spLocks noGrp="1"/>
          </p:cNvSpPr>
          <p:nvPr>
            <p:ph type="title"/>
          </p:nvPr>
        </p:nvSpPr>
        <p:spPr>
          <a:xfrm>
            <a:off x="4245277" y="417691"/>
            <a:ext cx="3994681" cy="1576446"/>
          </a:xfrm>
        </p:spPr>
        <p:txBody>
          <a:bodyPr anchor="ctr">
            <a:normAutofit/>
          </a:bodyPr>
          <a:lstStyle/>
          <a:p>
            <a:pPr algn="ctr"/>
            <a:r>
              <a:rPr lang="en-IN" sz="4000" b="1" dirty="0">
                <a:solidFill>
                  <a:srgbClr val="FFFFFF"/>
                </a:solidFill>
              </a:rPr>
              <a:t>Evaluation Metrics</a:t>
            </a:r>
          </a:p>
        </p:txBody>
      </p:sp>
      <p:graphicFrame>
        <p:nvGraphicFramePr>
          <p:cNvPr id="5" name="Content Placeholder 2">
            <a:extLst>
              <a:ext uri="{FF2B5EF4-FFF2-40B4-BE49-F238E27FC236}">
                <a16:creationId xmlns:a16="http://schemas.microsoft.com/office/drawing/2014/main" id="{BB1E0811-515D-C68C-178D-008310C17C59}"/>
              </a:ext>
            </a:extLst>
          </p:cNvPr>
          <p:cNvGraphicFramePr>
            <a:graphicFrameLocks noGrp="1"/>
          </p:cNvGraphicFramePr>
          <p:nvPr>
            <p:ph idx="1"/>
            <p:extLst>
              <p:ext uri="{D42A27DB-BD31-4B8C-83A1-F6EECF244321}">
                <p14:modId xmlns:p14="http://schemas.microsoft.com/office/powerpoint/2010/main" val="1580570495"/>
              </p:ext>
            </p:extLst>
          </p:nvPr>
        </p:nvGraphicFramePr>
        <p:xfrm>
          <a:off x="632085" y="3087927"/>
          <a:ext cx="10927829" cy="36894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3B14946A-5BA3-E397-30A9-F5F3AA4FCD11}"/>
              </a:ext>
            </a:extLst>
          </p:cNvPr>
          <p:cNvSpPr txBox="1"/>
          <p:nvPr/>
        </p:nvSpPr>
        <p:spPr>
          <a:xfrm>
            <a:off x="1844094" y="2626262"/>
            <a:ext cx="8797049" cy="461665"/>
          </a:xfrm>
          <a:prstGeom prst="rect">
            <a:avLst/>
          </a:prstGeom>
          <a:noFill/>
        </p:spPr>
        <p:txBody>
          <a:bodyPr wrap="square" rtlCol="0">
            <a:spAutoFit/>
          </a:bodyPr>
          <a:lstStyle/>
          <a:p>
            <a:r>
              <a:rPr lang="en-US" sz="2400" b="1" dirty="0"/>
              <a:t>The majority of the AES systems are using three evaluation metrics:</a:t>
            </a:r>
          </a:p>
        </p:txBody>
      </p:sp>
      <p:pic>
        <p:nvPicPr>
          <p:cNvPr id="3" name="Recorded Sound">
            <a:hlinkClick r:id="" action="ppaction://media"/>
            <a:extLst>
              <a:ext uri="{FF2B5EF4-FFF2-40B4-BE49-F238E27FC236}">
                <a16:creationId xmlns:a16="http://schemas.microsoft.com/office/drawing/2014/main" id="{EA381E43-6CD1-AD25-4FC0-20A684F1301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9914" y="6350734"/>
            <a:ext cx="365067" cy="365067"/>
          </a:xfrm>
          <a:prstGeom prst="rect">
            <a:avLst/>
          </a:prstGeom>
        </p:spPr>
      </p:pic>
    </p:spTree>
    <p:extLst>
      <p:ext uri="{BB962C8B-B14F-4D97-AF65-F5344CB8AC3E}">
        <p14:creationId xmlns:p14="http://schemas.microsoft.com/office/powerpoint/2010/main" val="3118123745"/>
      </p:ext>
    </p:extLst>
  </p:cSld>
  <p:clrMapOvr>
    <a:masterClrMapping/>
  </p:clrMapOvr>
  <mc:AlternateContent xmlns:mc="http://schemas.openxmlformats.org/markup-compatibility/2006">
    <mc:Choice xmlns:p14="http://schemas.microsoft.com/office/powerpoint/2010/main" Requires="p14">
      <p:transition spd="slow" p14:dur="3000" advTm="19189">
        <p14:shred/>
      </p:transition>
    </mc:Choice>
    <mc:Fallback>
      <p:transition spd="slow" advTm="191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ABC4E351-C4D0-4D23-BEA8-3136F7E47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9">
            <a:extLst>
              <a:ext uri="{FF2B5EF4-FFF2-40B4-BE49-F238E27FC236}">
                <a16:creationId xmlns:a16="http://schemas.microsoft.com/office/drawing/2014/main" id="{B2D95578-3010-40A8-9EE1-D6D43C23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32A4E3E5-F2E4-4F3C-85FD-5523DEF57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a16="http://schemas.microsoft.com/office/drawing/2014/main" id="{0EE05FDD-CC3B-45C8-9CE2-0C93D863E4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13">
            <a:extLst>
              <a:ext uri="{FF2B5EF4-FFF2-40B4-BE49-F238E27FC236}">
                <a16:creationId xmlns:a16="http://schemas.microsoft.com/office/drawing/2014/main" id="{D16CFDC4-DE7D-4153-89C5-608818994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279650" y="-7"/>
            <a:ext cx="9909174" cy="68579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958356E2-37FC-95E8-1C6D-64DF70A11FBD}"/>
              </a:ext>
            </a:extLst>
          </p:cNvPr>
          <p:cNvSpPr>
            <a:spLocks noGrp="1"/>
          </p:cNvSpPr>
          <p:nvPr>
            <p:ph idx="1"/>
          </p:nvPr>
        </p:nvSpPr>
        <p:spPr>
          <a:xfrm>
            <a:off x="2659268" y="579868"/>
            <a:ext cx="8008732" cy="6047074"/>
          </a:xfrm>
        </p:spPr>
        <p:txBody>
          <a:bodyPr anchor="t">
            <a:normAutofit/>
          </a:bodyPr>
          <a:lstStyle/>
          <a:p>
            <a:r>
              <a:rPr lang="en-IN" sz="1800" b="1" dirty="0">
                <a:solidFill>
                  <a:schemeClr val="tx1">
                    <a:alpha val="60000"/>
                  </a:schemeClr>
                </a:solidFill>
              </a:rPr>
              <a:t>Quadrated weighted kappa (QWK)</a:t>
            </a:r>
          </a:p>
          <a:p>
            <a:pPr marL="0" indent="0">
              <a:buNone/>
            </a:pPr>
            <a:r>
              <a:rPr lang="en-US" sz="1800" dirty="0">
                <a:solidFill>
                  <a:schemeClr val="tx1">
                    <a:alpha val="60000"/>
                  </a:schemeClr>
                </a:solidFill>
              </a:rPr>
              <a:t>The quadratic weighted kappa will find agreement between human evaluation score and system evaluation score and produces value ranging from 0 to 1.</a:t>
            </a:r>
          </a:p>
          <a:p>
            <a:pPr marL="0" indent="0">
              <a:buNone/>
            </a:pPr>
            <a:endParaRPr lang="en-US" sz="1800" dirty="0">
              <a:solidFill>
                <a:schemeClr val="tx1">
                  <a:alpha val="60000"/>
                </a:schemeClr>
              </a:solidFill>
            </a:endParaRPr>
          </a:p>
          <a:p>
            <a:pPr marL="0" indent="0">
              <a:buNone/>
            </a:pPr>
            <a:endParaRPr lang="en-US" sz="1800" dirty="0">
              <a:solidFill>
                <a:schemeClr val="tx1">
                  <a:alpha val="60000"/>
                </a:schemeClr>
              </a:solidFill>
            </a:endParaRPr>
          </a:p>
          <a:p>
            <a:r>
              <a:rPr lang="en-IN" sz="1800" b="1" dirty="0">
                <a:solidFill>
                  <a:schemeClr val="tx1">
                    <a:alpha val="60000"/>
                  </a:schemeClr>
                </a:solidFill>
              </a:rPr>
              <a:t>Mean Absolute Error (MAE)</a:t>
            </a:r>
          </a:p>
          <a:p>
            <a:pPr marL="0" indent="0">
              <a:buNone/>
            </a:pPr>
            <a:r>
              <a:rPr lang="en-US" sz="1800" dirty="0">
                <a:solidFill>
                  <a:schemeClr val="tx1">
                    <a:alpha val="60000"/>
                  </a:schemeClr>
                </a:solidFill>
              </a:rPr>
              <a:t>The Mean Absolute Error is the actual difference between human rated score to system generated score. The mean square error (MSE) measures.</a:t>
            </a:r>
          </a:p>
          <a:p>
            <a:pPr marL="0" indent="0">
              <a:buNone/>
            </a:pPr>
            <a:endParaRPr lang="en-US" sz="1800" dirty="0">
              <a:solidFill>
                <a:schemeClr val="tx1">
                  <a:alpha val="60000"/>
                </a:schemeClr>
              </a:solidFill>
            </a:endParaRPr>
          </a:p>
          <a:p>
            <a:pPr marL="0" indent="0">
              <a:buNone/>
            </a:pPr>
            <a:endParaRPr lang="en-IN" sz="1800" dirty="0">
              <a:solidFill>
                <a:schemeClr val="tx1">
                  <a:alpha val="60000"/>
                </a:schemeClr>
              </a:solidFill>
            </a:endParaRPr>
          </a:p>
          <a:p>
            <a:r>
              <a:rPr lang="en-IN" sz="1800" b="1" dirty="0">
                <a:solidFill>
                  <a:schemeClr val="tx1">
                    <a:alpha val="60000"/>
                  </a:schemeClr>
                </a:solidFill>
              </a:rPr>
              <a:t>Pearson Correlation Coefficient (PCC)</a:t>
            </a:r>
          </a:p>
          <a:p>
            <a:pPr marL="0" indent="0">
              <a:buNone/>
            </a:pPr>
            <a:r>
              <a:rPr lang="en-IN" sz="1800" dirty="0">
                <a:solidFill>
                  <a:schemeClr val="tx1">
                    <a:alpha val="60000"/>
                  </a:schemeClr>
                </a:solidFill>
              </a:rPr>
              <a:t>It </a:t>
            </a:r>
            <a:r>
              <a:rPr lang="en-US" sz="1800" dirty="0">
                <a:solidFill>
                  <a:schemeClr val="tx1">
                    <a:alpha val="60000"/>
                  </a:schemeClr>
                </a:solidFill>
              </a:rPr>
              <a:t>finds the correlation coefficient between two variables. It will provide three values (0, 1, −1). "0" represents human rated and system scores that are not related. "1" represents an increase in the two scores. "−1" illustrates a negative relationship between the two scores.</a:t>
            </a:r>
            <a:endParaRPr lang="en-IN" sz="1800" dirty="0">
              <a:solidFill>
                <a:schemeClr val="tx1">
                  <a:alpha val="60000"/>
                </a:schemeClr>
              </a:solidFill>
            </a:endParaRPr>
          </a:p>
        </p:txBody>
      </p:sp>
      <p:pic>
        <p:nvPicPr>
          <p:cNvPr id="5" name="Picture 4">
            <a:extLst>
              <a:ext uri="{FF2B5EF4-FFF2-40B4-BE49-F238E27FC236}">
                <a16:creationId xmlns:a16="http://schemas.microsoft.com/office/drawing/2014/main" id="{61810867-D5BF-46BE-93F2-C8CACF65A18C}"/>
              </a:ext>
            </a:extLst>
          </p:cNvPr>
          <p:cNvPicPr>
            <a:picLocks noChangeAspect="1"/>
          </p:cNvPicPr>
          <p:nvPr/>
        </p:nvPicPr>
        <p:blipFill>
          <a:blip r:embed="rId4"/>
          <a:stretch>
            <a:fillRect/>
          </a:stretch>
        </p:blipFill>
        <p:spPr>
          <a:xfrm>
            <a:off x="5053702" y="1656668"/>
            <a:ext cx="1828958" cy="586791"/>
          </a:xfrm>
          <a:prstGeom prst="rect">
            <a:avLst/>
          </a:prstGeom>
        </p:spPr>
      </p:pic>
      <p:pic>
        <p:nvPicPr>
          <p:cNvPr id="7" name="Picture 6">
            <a:extLst>
              <a:ext uri="{FF2B5EF4-FFF2-40B4-BE49-F238E27FC236}">
                <a16:creationId xmlns:a16="http://schemas.microsoft.com/office/drawing/2014/main" id="{007FB79B-A602-ECD3-0F78-7C279E0A7389}"/>
              </a:ext>
            </a:extLst>
          </p:cNvPr>
          <p:cNvPicPr>
            <a:picLocks noChangeAspect="1"/>
          </p:cNvPicPr>
          <p:nvPr/>
        </p:nvPicPr>
        <p:blipFill>
          <a:blip r:embed="rId5"/>
          <a:stretch>
            <a:fillRect/>
          </a:stretch>
        </p:blipFill>
        <p:spPr>
          <a:xfrm>
            <a:off x="5053702" y="3438701"/>
            <a:ext cx="2857748" cy="548688"/>
          </a:xfrm>
          <a:prstGeom prst="rect">
            <a:avLst/>
          </a:prstGeom>
        </p:spPr>
      </p:pic>
      <p:pic>
        <p:nvPicPr>
          <p:cNvPr id="13" name="Picture 12">
            <a:extLst>
              <a:ext uri="{FF2B5EF4-FFF2-40B4-BE49-F238E27FC236}">
                <a16:creationId xmlns:a16="http://schemas.microsoft.com/office/drawing/2014/main" id="{7D48FC0D-75A8-6F8E-6FCD-23D691F2584F}"/>
              </a:ext>
            </a:extLst>
          </p:cNvPr>
          <p:cNvPicPr>
            <a:picLocks noChangeAspect="1"/>
          </p:cNvPicPr>
          <p:nvPr/>
        </p:nvPicPr>
        <p:blipFill>
          <a:blip r:embed="rId6"/>
          <a:stretch>
            <a:fillRect/>
          </a:stretch>
        </p:blipFill>
        <p:spPr>
          <a:xfrm>
            <a:off x="5107046" y="5510707"/>
            <a:ext cx="1775614" cy="701101"/>
          </a:xfrm>
          <a:prstGeom prst="rect">
            <a:avLst/>
          </a:prstGeom>
        </p:spPr>
      </p:pic>
      <p:pic>
        <p:nvPicPr>
          <p:cNvPr id="2" name="Recorded Sound">
            <a:hlinkClick r:id="" action="ppaction://media"/>
            <a:extLst>
              <a:ext uri="{FF2B5EF4-FFF2-40B4-BE49-F238E27FC236}">
                <a16:creationId xmlns:a16="http://schemas.microsoft.com/office/drawing/2014/main" id="{1D89AB45-EBB0-723F-798A-15210A71D9A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83156" y="6039180"/>
            <a:ext cx="345256" cy="345256"/>
          </a:xfrm>
          <a:prstGeom prst="rect">
            <a:avLst/>
          </a:prstGeom>
        </p:spPr>
      </p:pic>
    </p:spTree>
    <p:extLst>
      <p:ext uri="{BB962C8B-B14F-4D97-AF65-F5344CB8AC3E}">
        <p14:creationId xmlns:p14="http://schemas.microsoft.com/office/powerpoint/2010/main" val="118387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8717">
        <p15:prstTrans prst="drape"/>
      </p:transition>
    </mc:Choice>
    <mc:Fallback>
      <p:transition spd="slow" advTm="687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6E6EE-4F17-9D47-406F-AE543198FA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Product Architecture</a:t>
            </a:r>
          </a:p>
        </p:txBody>
      </p:sp>
      <p:pic>
        <p:nvPicPr>
          <p:cNvPr id="5" name="Content Placeholder 4">
            <a:extLst>
              <a:ext uri="{FF2B5EF4-FFF2-40B4-BE49-F238E27FC236}">
                <a16:creationId xmlns:a16="http://schemas.microsoft.com/office/drawing/2014/main" id="{16470AE2-98CC-CBAA-A938-C9DE0FE3DE35}"/>
              </a:ext>
            </a:extLst>
          </p:cNvPr>
          <p:cNvPicPr>
            <a:picLocks noGrp="1" noChangeAspect="1"/>
          </p:cNvPicPr>
          <p:nvPr>
            <p:ph idx="1"/>
          </p:nvPr>
        </p:nvPicPr>
        <p:blipFill>
          <a:blip r:embed="rId2"/>
          <a:stretch>
            <a:fillRect/>
          </a:stretch>
        </p:blipFill>
        <p:spPr>
          <a:xfrm>
            <a:off x="4716802" y="163964"/>
            <a:ext cx="6757776" cy="6504360"/>
          </a:xfrm>
          <a:prstGeom prst="rect">
            <a:avLst/>
          </a:prstGeom>
        </p:spPr>
      </p:pic>
    </p:spTree>
    <p:extLst>
      <p:ext uri="{BB962C8B-B14F-4D97-AF65-F5344CB8AC3E}">
        <p14:creationId xmlns:p14="http://schemas.microsoft.com/office/powerpoint/2010/main" val="41381941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F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CB333-7007-146E-72BB-848E39AE4A2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Datasets available for research on AES</a:t>
            </a:r>
          </a:p>
        </p:txBody>
      </p:sp>
      <p:pic>
        <p:nvPicPr>
          <p:cNvPr id="5" name="Content Placeholder 4">
            <a:extLst>
              <a:ext uri="{FF2B5EF4-FFF2-40B4-BE49-F238E27FC236}">
                <a16:creationId xmlns:a16="http://schemas.microsoft.com/office/drawing/2014/main" id="{7B86E341-71E2-F3EB-29DA-1014E76D2979}"/>
              </a:ext>
            </a:extLst>
          </p:cNvPr>
          <p:cNvPicPr>
            <a:picLocks noGrp="1" noChangeAspect="1"/>
          </p:cNvPicPr>
          <p:nvPr>
            <p:ph idx="1"/>
          </p:nvPr>
        </p:nvPicPr>
        <p:blipFill>
          <a:blip r:embed="rId4"/>
          <a:stretch>
            <a:fillRect/>
          </a:stretch>
        </p:blipFill>
        <p:spPr>
          <a:xfrm>
            <a:off x="4032514" y="1407501"/>
            <a:ext cx="7188199" cy="3665982"/>
          </a:xfrm>
          <a:prstGeom prst="rect">
            <a:avLst/>
          </a:prstGeom>
        </p:spPr>
      </p:pic>
      <p:sp>
        <p:nvSpPr>
          <p:cNvPr id="6" name="TextBox 5">
            <a:extLst>
              <a:ext uri="{FF2B5EF4-FFF2-40B4-BE49-F238E27FC236}">
                <a16:creationId xmlns:a16="http://schemas.microsoft.com/office/drawing/2014/main" id="{B569B94E-EA7C-4AD9-EB0D-B6F7F576882A}"/>
              </a:ext>
            </a:extLst>
          </p:cNvPr>
          <p:cNvSpPr txBox="1"/>
          <p:nvPr/>
        </p:nvSpPr>
        <p:spPr>
          <a:xfrm>
            <a:off x="4480291" y="5781075"/>
            <a:ext cx="6292644" cy="369332"/>
          </a:xfrm>
          <a:prstGeom prst="rect">
            <a:avLst/>
          </a:prstGeom>
          <a:noFill/>
        </p:spPr>
        <p:txBody>
          <a:bodyPr wrap="square" rtlCol="0">
            <a:spAutoFit/>
          </a:bodyPr>
          <a:lstStyle/>
          <a:p>
            <a:r>
              <a:rPr lang="en-US" dirty="0"/>
              <a:t>It also provides a number of </a:t>
            </a:r>
            <a:r>
              <a:rPr lang="en-US" b="1" dirty="0"/>
              <a:t>essays</a:t>
            </a:r>
            <a:r>
              <a:rPr lang="en-US" dirty="0"/>
              <a:t> and </a:t>
            </a:r>
            <a:r>
              <a:rPr lang="en-US" b="1" dirty="0"/>
              <a:t>corresponding prompts</a:t>
            </a:r>
            <a:r>
              <a:rPr lang="en-US" dirty="0"/>
              <a:t>.</a:t>
            </a:r>
            <a:endParaRPr lang="en-IN" dirty="0"/>
          </a:p>
        </p:txBody>
      </p:sp>
      <p:pic>
        <p:nvPicPr>
          <p:cNvPr id="3" name="Recorded Sound">
            <a:hlinkClick r:id="" action="ppaction://media"/>
            <a:extLst>
              <a:ext uri="{FF2B5EF4-FFF2-40B4-BE49-F238E27FC236}">
                <a16:creationId xmlns:a16="http://schemas.microsoft.com/office/drawing/2014/main" id="{690CF780-2627-9244-67C5-FC2481D08E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14905" y="6262021"/>
            <a:ext cx="325591" cy="325591"/>
          </a:xfrm>
          <a:prstGeom prst="rect">
            <a:avLst/>
          </a:prstGeom>
        </p:spPr>
      </p:pic>
    </p:spTree>
    <p:extLst>
      <p:ext uri="{BB962C8B-B14F-4D97-AF65-F5344CB8AC3E}">
        <p14:creationId xmlns:p14="http://schemas.microsoft.com/office/powerpoint/2010/main" val="2968206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383">
        <p159:morph option="byObject"/>
      </p:transition>
    </mc:Choice>
    <mc:Fallback>
      <p:transition spd="slow" advTm="143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52CBF-380E-A219-1493-10A14E6BEDC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Sample Component of ML Engine</a:t>
            </a:r>
          </a:p>
        </p:txBody>
      </p:sp>
      <p:pic>
        <p:nvPicPr>
          <p:cNvPr id="5" name="Content Placeholder 4">
            <a:extLst>
              <a:ext uri="{FF2B5EF4-FFF2-40B4-BE49-F238E27FC236}">
                <a16:creationId xmlns:a16="http://schemas.microsoft.com/office/drawing/2014/main" id="{F971EB4F-4B01-823C-1F98-30907CFCE984}"/>
              </a:ext>
            </a:extLst>
          </p:cNvPr>
          <p:cNvPicPr>
            <a:picLocks noGrp="1" noChangeAspect="1"/>
          </p:cNvPicPr>
          <p:nvPr>
            <p:ph idx="1"/>
          </p:nvPr>
        </p:nvPicPr>
        <p:blipFill>
          <a:blip r:embed="rId4"/>
          <a:stretch>
            <a:fillRect/>
          </a:stretch>
        </p:blipFill>
        <p:spPr>
          <a:xfrm>
            <a:off x="1292900" y="1763717"/>
            <a:ext cx="9606199" cy="4755070"/>
          </a:xfrm>
          <a:prstGeom prst="rect">
            <a:avLst/>
          </a:prstGeom>
        </p:spPr>
      </p:pic>
      <p:pic>
        <p:nvPicPr>
          <p:cNvPr id="3" name="Recorded Sound">
            <a:hlinkClick r:id="" action="ppaction://media"/>
            <a:extLst>
              <a:ext uri="{FF2B5EF4-FFF2-40B4-BE49-F238E27FC236}">
                <a16:creationId xmlns:a16="http://schemas.microsoft.com/office/drawing/2014/main" id="{1651888B-A13D-CB73-A62F-EDA59590D3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33239" y="6087960"/>
            <a:ext cx="380540" cy="380540"/>
          </a:xfrm>
          <a:prstGeom prst="rect">
            <a:avLst/>
          </a:prstGeom>
        </p:spPr>
      </p:pic>
    </p:spTree>
    <p:extLst>
      <p:ext uri="{BB962C8B-B14F-4D97-AF65-F5344CB8AC3E}">
        <p14:creationId xmlns:p14="http://schemas.microsoft.com/office/powerpoint/2010/main" val="3735135875"/>
      </p:ext>
    </p:extLst>
  </p:cSld>
  <p:clrMapOvr>
    <a:masterClrMapping/>
  </p:clrMapOvr>
  <mc:AlternateContent xmlns:mc="http://schemas.openxmlformats.org/markup-compatibility/2006">
    <mc:Choice xmlns:p14="http://schemas.microsoft.com/office/powerpoint/2010/main" Requires="p14">
      <p:transition spd="slow" p14:dur="1400" advTm="57990">
        <p14:doors dir="vert"/>
      </p:transition>
    </mc:Choice>
    <mc:Fallback>
      <p:transition spd="slow" advTm="579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BF97B-5245-E8E7-79A2-5C58B2BE0A6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Machine Learning Techniques</a:t>
            </a:r>
          </a:p>
        </p:txBody>
      </p:sp>
      <p:pic>
        <p:nvPicPr>
          <p:cNvPr id="5" name="Content Placeholder 4" descr="Icon&#10;&#10;Description automatically generated">
            <a:extLst>
              <a:ext uri="{FF2B5EF4-FFF2-40B4-BE49-F238E27FC236}">
                <a16:creationId xmlns:a16="http://schemas.microsoft.com/office/drawing/2014/main" id="{9AED53C3-8457-0E98-3E06-C62772224CE6}"/>
              </a:ext>
            </a:extLst>
          </p:cNvPr>
          <p:cNvPicPr>
            <a:picLocks noGrp="1" noChangeAspect="1"/>
          </p:cNvPicPr>
          <p:nvPr>
            <p:ph idx="1"/>
          </p:nvPr>
        </p:nvPicPr>
        <p:blipFill>
          <a:blip r:embed="rId4"/>
          <a:stretch>
            <a:fillRect/>
          </a:stretch>
        </p:blipFill>
        <p:spPr>
          <a:xfrm>
            <a:off x="2274957" y="1734220"/>
            <a:ext cx="8039081" cy="4622472"/>
          </a:xfrm>
          <a:prstGeom prst="rect">
            <a:avLst/>
          </a:prstGeom>
          <a:ln>
            <a:noFill/>
          </a:ln>
          <a:effectLst>
            <a:outerShdw blurRad="292100" dist="139700" dir="2700000" algn="tl" rotWithShape="0">
              <a:srgbClr val="333333">
                <a:alpha val="65000"/>
              </a:srgbClr>
            </a:outerShdw>
          </a:effectLst>
        </p:spPr>
      </p:pic>
      <p:pic>
        <p:nvPicPr>
          <p:cNvPr id="3" name="Recorded Sound">
            <a:hlinkClick r:id="" action="ppaction://media"/>
            <a:extLst>
              <a:ext uri="{FF2B5EF4-FFF2-40B4-BE49-F238E27FC236}">
                <a16:creationId xmlns:a16="http://schemas.microsoft.com/office/drawing/2014/main" id="{316FC8A4-E9EB-6DAB-8EC0-BF2D755A9A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08396" y="6214533"/>
            <a:ext cx="318121" cy="318121"/>
          </a:xfrm>
          <a:prstGeom prst="rect">
            <a:avLst/>
          </a:prstGeom>
        </p:spPr>
      </p:pic>
    </p:spTree>
    <p:extLst>
      <p:ext uri="{BB962C8B-B14F-4D97-AF65-F5344CB8AC3E}">
        <p14:creationId xmlns:p14="http://schemas.microsoft.com/office/powerpoint/2010/main" val="3014074149"/>
      </p:ext>
    </p:extLst>
  </p:cSld>
  <p:clrMapOvr>
    <a:masterClrMapping/>
  </p:clrMapOvr>
  <mc:AlternateContent xmlns:mc="http://schemas.openxmlformats.org/markup-compatibility/2006">
    <mc:Choice xmlns:p14="http://schemas.microsoft.com/office/powerpoint/2010/main" Requires="p14">
      <p:transition spd="slow" p14:dur="1400" advTm="8090">
        <p14:ripple/>
      </p:transition>
    </mc:Choice>
    <mc:Fallback>
      <p:transition spd="slow" advTm="8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1FF45-E18F-449D-4602-B6A8C45374BE}"/>
              </a:ext>
            </a:extLst>
          </p:cNvPr>
          <p:cNvSpPr>
            <a:spLocks noGrp="1"/>
          </p:cNvSpPr>
          <p:nvPr>
            <p:ph type="title"/>
          </p:nvPr>
        </p:nvSpPr>
        <p:spPr>
          <a:xfrm>
            <a:off x="956826" y="1112969"/>
            <a:ext cx="3937298" cy="4166010"/>
          </a:xfrm>
        </p:spPr>
        <p:txBody>
          <a:bodyPr>
            <a:normAutofit/>
          </a:bodyPr>
          <a:lstStyle/>
          <a:p>
            <a:r>
              <a:rPr lang="en-US" b="1" dirty="0">
                <a:solidFill>
                  <a:srgbClr val="FFFFFF"/>
                </a:solidFill>
              </a:rPr>
              <a:t>Challenges in automated essay grading systems</a:t>
            </a:r>
            <a:endParaRPr lang="en-IN" b="1"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1"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Content Placeholder 2">
            <a:extLst>
              <a:ext uri="{FF2B5EF4-FFF2-40B4-BE49-F238E27FC236}">
                <a16:creationId xmlns:a16="http://schemas.microsoft.com/office/drawing/2014/main" id="{EA5FBD4D-455F-17A0-9BB8-F50366D11F44}"/>
              </a:ext>
            </a:extLst>
          </p:cNvPr>
          <p:cNvSpPr>
            <a:spLocks noGrp="1"/>
          </p:cNvSpPr>
          <p:nvPr>
            <p:ph idx="1"/>
          </p:nvPr>
        </p:nvSpPr>
        <p:spPr>
          <a:xfrm>
            <a:off x="5547980" y="1289625"/>
            <a:ext cx="6398214" cy="4278749"/>
          </a:xfrm>
        </p:spPr>
        <p:txBody>
          <a:bodyPr anchor="t">
            <a:normAutofit/>
          </a:bodyPr>
          <a:lstStyle/>
          <a:p>
            <a:pPr marL="0" indent="0">
              <a:buNone/>
            </a:pPr>
            <a:r>
              <a:rPr lang="en-US" sz="2000" b="1" dirty="0"/>
              <a:t>One should assess the essay by following parameters like:</a:t>
            </a:r>
          </a:p>
          <a:p>
            <a:pPr marL="0" indent="0">
              <a:buNone/>
            </a:pPr>
            <a:endParaRPr lang="en-US" sz="2000" dirty="0"/>
          </a:p>
          <a:p>
            <a:r>
              <a:rPr lang="en-US" sz="2000" dirty="0"/>
              <a:t>The relevance of the content to the prompt</a:t>
            </a:r>
          </a:p>
          <a:p>
            <a:r>
              <a:rPr lang="en-IN" sz="2000" dirty="0"/>
              <a:t>Development of ideas</a:t>
            </a:r>
          </a:p>
          <a:p>
            <a:r>
              <a:rPr lang="en-US" sz="2000" dirty="0"/>
              <a:t>Cohesion: There is no discussion about the cohesion of the essays</a:t>
            </a:r>
          </a:p>
          <a:p>
            <a:r>
              <a:rPr lang="en-US" sz="2000" dirty="0"/>
              <a:t>Coherence: There is no discussion about the coherence of the essays</a:t>
            </a:r>
          </a:p>
          <a:p>
            <a:r>
              <a:rPr lang="en-US" sz="2000" dirty="0"/>
              <a:t>Domain knowledge: All researches concentrated on extracting the Features using some NLP libraries, trained their models, and testing the results.</a:t>
            </a:r>
            <a:endParaRPr lang="en-IN" sz="20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Recorded Sound">
            <a:hlinkClick r:id="" action="ppaction://media"/>
            <a:extLst>
              <a:ext uri="{FF2B5EF4-FFF2-40B4-BE49-F238E27FC236}">
                <a16:creationId xmlns:a16="http://schemas.microsoft.com/office/drawing/2014/main" id="{0BB5CBC8-BB35-271D-6A09-4D7968F7C7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9974" y="6313902"/>
            <a:ext cx="244475" cy="244475"/>
          </a:xfrm>
          <a:prstGeom prst="rect">
            <a:avLst/>
          </a:prstGeom>
        </p:spPr>
      </p:pic>
    </p:spTree>
    <p:extLst>
      <p:ext uri="{BB962C8B-B14F-4D97-AF65-F5344CB8AC3E}">
        <p14:creationId xmlns:p14="http://schemas.microsoft.com/office/powerpoint/2010/main" val="4163724434"/>
      </p:ext>
    </p:extLst>
  </p:cSld>
  <p:clrMapOvr>
    <a:masterClrMapping/>
  </p:clrMapOvr>
  <mc:AlternateContent xmlns:mc="http://schemas.openxmlformats.org/markup-compatibility/2006">
    <mc:Choice xmlns:p14="http://schemas.microsoft.com/office/powerpoint/2010/main" Requires="p14">
      <p:transition spd="slow" p14:dur="2000" advTm="32819">
        <p14:ferris dir="l"/>
      </p:transition>
    </mc:Choice>
    <mc:Fallback>
      <p:transition spd="slow" advTm="328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CE8559-1AB2-AD27-5FBD-33FE1AB0D4B5}"/>
              </a:ext>
            </a:extLst>
          </p:cNvPr>
          <p:cNvSpPr>
            <a:spLocks noGrp="1"/>
          </p:cNvSpPr>
          <p:nvPr>
            <p:ph type="title"/>
          </p:nvPr>
        </p:nvSpPr>
        <p:spPr>
          <a:xfrm>
            <a:off x="630936" y="630936"/>
            <a:ext cx="3599688" cy="1463040"/>
          </a:xfrm>
        </p:spPr>
        <p:txBody>
          <a:bodyPr anchor="ctr">
            <a:normAutofit/>
          </a:bodyPr>
          <a:lstStyle/>
          <a:p>
            <a:pPr>
              <a:spcBef>
                <a:spcPts val="200"/>
              </a:spcBef>
            </a:pPr>
            <a:r>
              <a:rPr lang="en-IN" sz="3000" b="1"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Recurrent Neural Networks (RNN)</a:t>
            </a:r>
            <a:br>
              <a:rPr lang="en-IN" sz="3000" b="1"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sz="3000" dirty="0">
              <a:solidFill>
                <a:srgbClr val="FFFFFF"/>
              </a:solidFill>
            </a:endParaRPr>
          </a:p>
        </p:txBody>
      </p:sp>
      <p:sp>
        <p:nvSpPr>
          <p:cNvPr id="13"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F94893-F96A-68AE-1F94-4E44D510D671}"/>
              </a:ext>
            </a:extLst>
          </p:cNvPr>
          <p:cNvSpPr>
            <a:spLocks noGrp="1"/>
          </p:cNvSpPr>
          <p:nvPr>
            <p:ph idx="1"/>
          </p:nvPr>
        </p:nvSpPr>
        <p:spPr>
          <a:xfrm>
            <a:off x="4486655" y="901048"/>
            <a:ext cx="7074409" cy="1463040"/>
          </a:xfrm>
        </p:spPr>
        <p:txBody>
          <a:bodyPr anchor="ctr">
            <a:normAutofit/>
          </a:bodyPr>
          <a:lstStyle/>
          <a:p>
            <a:pPr>
              <a:spcAft>
                <a:spcPts val="800"/>
              </a:spcAft>
            </a:pPr>
            <a:r>
              <a:rPr lang="en-US" sz="22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RNNs are feed-forward neural networks that are rolled out over time. </a:t>
            </a:r>
            <a:r>
              <a:rPr lang="en-IN" sz="22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 RNN can be thought of as multiple copies of the same network, each network passing a message to a successor.</a:t>
            </a:r>
          </a:p>
          <a:p>
            <a:endParaRPr lang="en-IN" sz="2200" dirty="0">
              <a:solidFill>
                <a:srgbClr val="FFFFFF"/>
              </a:solidFill>
            </a:endParaRPr>
          </a:p>
        </p:txBody>
      </p:sp>
      <p:pic>
        <p:nvPicPr>
          <p:cNvPr id="4" name="Picture 3">
            <a:extLst>
              <a:ext uri="{FF2B5EF4-FFF2-40B4-BE49-F238E27FC236}">
                <a16:creationId xmlns:a16="http://schemas.microsoft.com/office/drawing/2014/main" id="{9158A520-6823-C512-106E-7AD0F8FA5F0A}"/>
              </a:ext>
            </a:extLst>
          </p:cNvPr>
          <p:cNvPicPr>
            <a:picLocks noChangeAspect="1"/>
          </p:cNvPicPr>
          <p:nvPr/>
        </p:nvPicPr>
        <p:blipFill>
          <a:blip r:embed="rId4"/>
          <a:stretch>
            <a:fillRect/>
          </a:stretch>
        </p:blipFill>
        <p:spPr>
          <a:xfrm>
            <a:off x="1785432" y="2948576"/>
            <a:ext cx="9106911" cy="3278488"/>
          </a:xfrm>
          <a:prstGeom prst="rect">
            <a:avLst/>
          </a:prstGeom>
        </p:spPr>
      </p:pic>
      <p:pic>
        <p:nvPicPr>
          <p:cNvPr id="5" name="Recorded Sound">
            <a:hlinkClick r:id="" action="ppaction://media"/>
            <a:extLst>
              <a:ext uri="{FF2B5EF4-FFF2-40B4-BE49-F238E27FC236}">
                <a16:creationId xmlns:a16="http://schemas.microsoft.com/office/drawing/2014/main" id="{DFB2A4FB-5329-A0B8-8696-9929AA26E1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1064" y="6227064"/>
            <a:ext cx="315759" cy="315759"/>
          </a:xfrm>
          <a:prstGeom prst="rect">
            <a:avLst/>
          </a:prstGeom>
        </p:spPr>
      </p:pic>
    </p:spTree>
    <p:extLst>
      <p:ext uri="{BB962C8B-B14F-4D97-AF65-F5344CB8AC3E}">
        <p14:creationId xmlns:p14="http://schemas.microsoft.com/office/powerpoint/2010/main" val="3045415908"/>
      </p:ext>
    </p:extLst>
  </p:cSld>
  <p:clrMapOvr>
    <a:masterClrMapping/>
  </p:clrMapOvr>
  <mc:AlternateContent xmlns:mc="http://schemas.openxmlformats.org/markup-compatibility/2006">
    <mc:Choice xmlns:p14="http://schemas.microsoft.com/office/powerpoint/2010/main" Requires="p14">
      <p:transition spd="slow" p14:dur="1500" advTm="28802">
        <p14:window dir="vert"/>
      </p:transition>
    </mc:Choice>
    <mc:Fallback>
      <p:transition spd="slow" advTm="288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7A10-CFDB-94DA-8044-440ABC165685}"/>
              </a:ext>
            </a:extLst>
          </p:cNvPr>
          <p:cNvSpPr>
            <a:spLocks noGrp="1"/>
          </p:cNvSpPr>
          <p:nvPr>
            <p:ph type="title"/>
          </p:nvPr>
        </p:nvSpPr>
        <p:spPr>
          <a:xfrm>
            <a:off x="1043631" y="809898"/>
            <a:ext cx="10173010" cy="1554480"/>
          </a:xfrm>
        </p:spPr>
        <p:txBody>
          <a:bodyPr anchor="ctr">
            <a:normAutofit/>
          </a:bodyPr>
          <a:lstStyle/>
          <a:p>
            <a:pPr>
              <a:spcAft>
                <a:spcPts val="800"/>
              </a:spcAft>
            </a:pPr>
            <a:r>
              <a:rPr lang="en-IN" sz="4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 RNN has two major disadvantages</a:t>
            </a:r>
            <a:br>
              <a:rPr lang="en-IN" sz="4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IN" sz="4800" dirty="0">
              <a:solidFill>
                <a:schemeClr val="accent1">
                  <a:lumMod val="75000"/>
                </a:schemeClr>
              </a:solidFill>
            </a:endParaRPr>
          </a:p>
        </p:txBody>
      </p:sp>
      <p:graphicFrame>
        <p:nvGraphicFramePr>
          <p:cNvPr id="14" name="Content Placeholder 2">
            <a:extLst>
              <a:ext uri="{FF2B5EF4-FFF2-40B4-BE49-F238E27FC236}">
                <a16:creationId xmlns:a16="http://schemas.microsoft.com/office/drawing/2014/main" id="{08650775-ACB6-6F4E-A3E3-710F5CDEAC3B}"/>
              </a:ext>
            </a:extLst>
          </p:cNvPr>
          <p:cNvGraphicFramePr>
            <a:graphicFrameLocks noGrp="1"/>
          </p:cNvGraphicFramePr>
          <p:nvPr>
            <p:ph idx="1"/>
            <p:extLst>
              <p:ext uri="{D42A27DB-BD31-4B8C-83A1-F6EECF244321}">
                <p14:modId xmlns:p14="http://schemas.microsoft.com/office/powerpoint/2010/main" val="216137897"/>
              </p:ext>
            </p:extLst>
          </p:nvPr>
        </p:nvGraphicFramePr>
        <p:xfrm>
          <a:off x="940916" y="2683222"/>
          <a:ext cx="10378440" cy="32099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2845C484-18CA-2001-B9A4-E708C40F3EC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9806" y="6311183"/>
            <a:ext cx="244475" cy="244475"/>
          </a:xfrm>
          <a:prstGeom prst="rect">
            <a:avLst/>
          </a:prstGeom>
        </p:spPr>
      </p:pic>
    </p:spTree>
    <p:extLst>
      <p:ext uri="{BB962C8B-B14F-4D97-AF65-F5344CB8AC3E}">
        <p14:creationId xmlns:p14="http://schemas.microsoft.com/office/powerpoint/2010/main" val="3015715"/>
      </p:ext>
    </p:extLst>
  </p:cSld>
  <p:clrMapOvr>
    <a:masterClrMapping/>
  </p:clrMapOvr>
  <mc:AlternateContent xmlns:mc="http://schemas.openxmlformats.org/markup-compatibility/2006">
    <mc:Choice xmlns:p14="http://schemas.microsoft.com/office/powerpoint/2010/main" Requires="p14">
      <p:transition spd="slow" p14:dur="1600" advTm="32842">
        <p14:conveyor dir="l"/>
      </p:transition>
    </mc:Choice>
    <mc:Fallback>
      <p:transition spd="slow" advTm="328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298C2-27E3-78FE-11B7-62101D4CE9E9}"/>
              </a:ext>
            </a:extLst>
          </p:cNvPr>
          <p:cNvSpPr>
            <a:spLocks noGrp="1"/>
          </p:cNvSpPr>
          <p:nvPr>
            <p:ph type="title"/>
          </p:nvPr>
        </p:nvSpPr>
        <p:spPr>
          <a:xfrm>
            <a:off x="6513788" y="610931"/>
            <a:ext cx="4840010" cy="1807305"/>
          </a:xfrm>
        </p:spPr>
        <p:txBody>
          <a:bodyPr>
            <a:normAutofit/>
          </a:bodyPr>
          <a:lstStyle/>
          <a:p>
            <a:pPr algn="ctr">
              <a:spcBef>
                <a:spcPts val="200"/>
              </a:spcBef>
            </a:pPr>
            <a:r>
              <a:rPr lang="en-US" sz="4100" b="1" dirty="0">
                <a:effectLst/>
                <a:latin typeface="Calibri Light" panose="020F0302020204030204" pitchFamily="34" charset="0"/>
                <a:ea typeface="Times New Roman" panose="02020603050405020304" pitchFamily="18" charset="0"/>
                <a:cs typeface="Times New Roman" panose="02020603050405020304" pitchFamily="18" charset="0"/>
              </a:rPr>
              <a:t>Long Short-Term Memory (LSTM)</a:t>
            </a:r>
            <a:br>
              <a:rPr lang="en-IN" sz="4100" b="1"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IN" sz="4100" dirty="0"/>
          </a:p>
        </p:txBody>
      </p:sp>
      <p:pic>
        <p:nvPicPr>
          <p:cNvPr id="7" name="Picture 4">
            <a:extLst>
              <a:ext uri="{FF2B5EF4-FFF2-40B4-BE49-F238E27FC236}">
                <a16:creationId xmlns:a16="http://schemas.microsoft.com/office/drawing/2014/main" id="{477CECF1-515F-CEE1-03BD-9D509796E3C8}"/>
              </a:ext>
            </a:extLst>
          </p:cNvPr>
          <p:cNvPicPr>
            <a:picLocks noChangeAspect="1"/>
          </p:cNvPicPr>
          <p:nvPr/>
        </p:nvPicPr>
        <p:blipFill rotWithShape="1">
          <a:blip r:embed="rId4"/>
          <a:srcRect l="22638" r="2719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FF7EF12-E77C-35EC-54A0-3775656AD255}"/>
              </a:ext>
            </a:extLst>
          </p:cNvPr>
          <p:cNvSpPr>
            <a:spLocks noGrp="1"/>
          </p:cNvSpPr>
          <p:nvPr>
            <p:ph idx="1"/>
          </p:nvPr>
        </p:nvSpPr>
        <p:spPr>
          <a:xfrm>
            <a:off x="6513788" y="2716285"/>
            <a:ext cx="4840010" cy="3843666"/>
          </a:xfrm>
        </p:spPr>
        <p:txBody>
          <a:bodyPr>
            <a:normAutofit/>
          </a:bodyPr>
          <a:lstStyle/>
          <a:p>
            <a:pPr>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Long short-term memory (LSTM) is a special kind of RNN, specially made for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solving vanishing gradient problems</a:t>
            </a:r>
            <a:r>
              <a:rPr lang="en-IN" sz="2000" dirty="0">
                <a:effectLst/>
                <a:latin typeface="Calibri" panose="020F0502020204030204" pitchFamily="34" charset="0"/>
                <a:ea typeface="Calibri" panose="020F0502020204030204" pitchFamily="34" charset="0"/>
                <a:cs typeface="Times New Roman" panose="02020603050405020304" pitchFamily="18" charset="0"/>
              </a:rPr>
              <a:t>. They are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capable of learning long-term dependencies</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p>
            <a:pPr>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LSTMs can selectively remember or forget things that are important and not so important.</a:t>
            </a:r>
          </a:p>
          <a:p>
            <a:pPr>
              <a:spcAft>
                <a:spcPts val="800"/>
              </a:spcAf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pic>
        <p:nvPicPr>
          <p:cNvPr id="4" name="Recorded Sound">
            <a:hlinkClick r:id="" action="ppaction://media"/>
            <a:extLst>
              <a:ext uri="{FF2B5EF4-FFF2-40B4-BE49-F238E27FC236}">
                <a16:creationId xmlns:a16="http://schemas.microsoft.com/office/drawing/2014/main" id="{213C5BF2-B935-58AD-7987-0FF5C938E3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4553" y="6183129"/>
            <a:ext cx="376822" cy="376822"/>
          </a:xfrm>
          <a:prstGeom prst="rect">
            <a:avLst/>
          </a:prstGeom>
        </p:spPr>
      </p:pic>
    </p:spTree>
    <p:extLst>
      <p:ext uri="{BB962C8B-B14F-4D97-AF65-F5344CB8AC3E}">
        <p14:creationId xmlns:p14="http://schemas.microsoft.com/office/powerpoint/2010/main" val="37206073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6875">
        <p15:prstTrans prst="peelOff"/>
      </p:transition>
    </mc:Choice>
    <mc:Fallback>
      <p:transition spd="slow" advTm="26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4758F8-A5B8-5203-A492-485967198498}"/>
              </a:ext>
            </a:extLst>
          </p:cNvPr>
          <p:cNvSpPr txBox="1"/>
          <p:nvPr/>
        </p:nvSpPr>
        <p:spPr>
          <a:xfrm>
            <a:off x="4442115" y="645153"/>
            <a:ext cx="7109412" cy="1694108"/>
          </a:xfrm>
          <a:prstGeom prst="rect">
            <a:avLst/>
          </a:prstGeom>
        </p:spPr>
        <p:txBody>
          <a:bodyPr vert="horz" lIns="91440" tIns="45720" rIns="91440" bIns="45720" rtlCol="0" anchor="ctr">
            <a:normAutofit lnSpcReduction="10000"/>
          </a:bodyPr>
          <a:lstStyle/>
          <a:p>
            <a:pPr marL="342900" indent="-342900">
              <a:lnSpc>
                <a:spcPct val="90000"/>
              </a:lnSpc>
              <a:spcAft>
                <a:spcPts val="800"/>
              </a:spcAft>
              <a:buFont typeface="Arial" panose="020B0604020202020204" pitchFamily="34" charset="0"/>
              <a:buChar char="•"/>
            </a:pPr>
            <a:r>
              <a:rPr lang="en-US" sz="2000" dirty="0">
                <a:effectLst/>
              </a:rPr>
              <a:t>LSTM is even </a:t>
            </a:r>
            <a:r>
              <a:rPr lang="en-US" sz="2000" b="1" dirty="0">
                <a:effectLst/>
              </a:rPr>
              <a:t>more slower</a:t>
            </a:r>
            <a:r>
              <a:rPr lang="en-US" sz="2000" dirty="0">
                <a:effectLst/>
              </a:rPr>
              <a:t> </a:t>
            </a:r>
            <a:r>
              <a:rPr lang="en-US" sz="2000" b="1" dirty="0">
                <a:effectLst/>
              </a:rPr>
              <a:t>to train as compared to RNN</a:t>
            </a:r>
            <a:r>
              <a:rPr lang="en-US" sz="2000" dirty="0">
                <a:effectLst/>
              </a:rPr>
              <a:t>.</a:t>
            </a:r>
          </a:p>
          <a:p>
            <a:pPr marL="342900" indent="-342900">
              <a:lnSpc>
                <a:spcPct val="90000"/>
              </a:lnSpc>
              <a:spcAft>
                <a:spcPts val="800"/>
              </a:spcAft>
              <a:buFont typeface="Arial" panose="020B0604020202020204" pitchFamily="34" charset="0"/>
              <a:buChar char="•"/>
            </a:pPr>
            <a:r>
              <a:rPr lang="en-US" sz="2000" dirty="0"/>
              <a:t>Vanishing gradient problem still persists.</a:t>
            </a:r>
          </a:p>
          <a:p>
            <a:pPr marL="342900" lvl="0" indent="-342900" algn="just">
              <a:lnSpc>
                <a:spcPct val="115000"/>
              </a:lnSpc>
              <a:spcAft>
                <a:spcPts val="800"/>
              </a:spcAft>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Sequential computation inhibits parallelization.</a:t>
            </a:r>
          </a:p>
          <a:p>
            <a:pPr marL="342900" lvl="0" indent="-342900" algn="just">
              <a:lnSpc>
                <a:spcPct val="115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Distance between positions is linear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Aft>
                <a:spcPts val="800"/>
              </a:spcAft>
            </a:pPr>
            <a:endParaRPr lang="en-US" sz="2000" dirty="0">
              <a:effectLst/>
            </a:endParaRPr>
          </a:p>
        </p:txBody>
      </p:sp>
      <p:pic>
        <p:nvPicPr>
          <p:cNvPr id="4" name="Content Placeholder 3">
            <a:extLst>
              <a:ext uri="{FF2B5EF4-FFF2-40B4-BE49-F238E27FC236}">
                <a16:creationId xmlns:a16="http://schemas.microsoft.com/office/drawing/2014/main" id="{1D8264E0-A427-9435-8AD7-12D0C944E207}"/>
              </a:ext>
            </a:extLst>
          </p:cNvPr>
          <p:cNvPicPr>
            <a:picLocks noGrp="1" noChangeAspect="1"/>
          </p:cNvPicPr>
          <p:nvPr>
            <p:ph idx="1"/>
          </p:nvPr>
        </p:nvPicPr>
        <p:blipFill>
          <a:blip r:embed="rId4"/>
          <a:stretch>
            <a:fillRect/>
          </a:stretch>
        </p:blipFill>
        <p:spPr>
          <a:xfrm>
            <a:off x="914281" y="2290936"/>
            <a:ext cx="10351246" cy="3959352"/>
          </a:xfrm>
          <a:prstGeom prst="rect">
            <a:avLst/>
          </a:prstGeom>
        </p:spPr>
      </p:pic>
      <p:sp>
        <p:nvSpPr>
          <p:cNvPr id="2" name="TextBox 1">
            <a:extLst>
              <a:ext uri="{FF2B5EF4-FFF2-40B4-BE49-F238E27FC236}">
                <a16:creationId xmlns:a16="http://schemas.microsoft.com/office/drawing/2014/main" id="{4FB5A5A5-B7E7-7BAB-45F6-61E2894F84AB}"/>
              </a:ext>
            </a:extLst>
          </p:cNvPr>
          <p:cNvSpPr txBox="1"/>
          <p:nvPr/>
        </p:nvSpPr>
        <p:spPr>
          <a:xfrm>
            <a:off x="640473" y="956757"/>
            <a:ext cx="3161169" cy="523220"/>
          </a:xfrm>
          <a:prstGeom prst="rect">
            <a:avLst/>
          </a:prstGeom>
          <a:noFill/>
        </p:spPr>
        <p:txBody>
          <a:bodyPr wrap="square" rtlCol="0">
            <a:spAutoFit/>
          </a:bodyPr>
          <a:lstStyle/>
          <a:p>
            <a:r>
              <a:rPr lang="en-US" sz="2800" b="1" dirty="0">
                <a:solidFill>
                  <a:schemeClr val="accent1">
                    <a:lumMod val="75000"/>
                  </a:schemeClr>
                </a:solidFill>
              </a:rPr>
              <a:t>Drawbacks of LSTM</a:t>
            </a:r>
            <a:endParaRPr lang="en-IN" sz="2800" b="1" dirty="0">
              <a:solidFill>
                <a:schemeClr val="accent1">
                  <a:lumMod val="75000"/>
                </a:schemeClr>
              </a:solidFill>
            </a:endParaRPr>
          </a:p>
        </p:txBody>
      </p:sp>
      <p:pic>
        <p:nvPicPr>
          <p:cNvPr id="3" name="Recorded Sound">
            <a:hlinkClick r:id="" action="ppaction://media"/>
            <a:extLst>
              <a:ext uri="{FF2B5EF4-FFF2-40B4-BE49-F238E27FC236}">
                <a16:creationId xmlns:a16="http://schemas.microsoft.com/office/drawing/2014/main" id="{7163A8ED-864A-605E-0081-F7C21B2B80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9052" y="6122562"/>
            <a:ext cx="424949" cy="424949"/>
          </a:xfrm>
          <a:prstGeom prst="rect">
            <a:avLst/>
          </a:prstGeom>
        </p:spPr>
      </p:pic>
    </p:spTree>
    <p:extLst>
      <p:ext uri="{BB962C8B-B14F-4D97-AF65-F5344CB8AC3E}">
        <p14:creationId xmlns:p14="http://schemas.microsoft.com/office/powerpoint/2010/main" val="3372127653"/>
      </p:ext>
    </p:extLst>
  </p:cSld>
  <p:clrMapOvr>
    <a:masterClrMapping/>
  </p:clrMapOvr>
  <mc:AlternateContent xmlns:mc="http://schemas.openxmlformats.org/markup-compatibility/2006">
    <mc:Choice xmlns:p14="http://schemas.microsoft.com/office/powerpoint/2010/main" Requires="p14">
      <p:transition spd="slow" p14:dur="1600" advTm="66233">
        <p:blinds dir="vert"/>
      </p:transition>
    </mc:Choice>
    <mc:Fallback>
      <p:transition spd="slow" advTm="66233">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344E5-7503-C7E9-066A-425C4CCFA521}"/>
              </a:ext>
            </a:extLst>
          </p:cNvPr>
          <p:cNvSpPr>
            <a:spLocks noGrp="1"/>
          </p:cNvSpPr>
          <p:nvPr>
            <p:ph type="title"/>
          </p:nvPr>
        </p:nvSpPr>
        <p:spPr>
          <a:xfrm>
            <a:off x="637380" y="2072667"/>
            <a:ext cx="2636762" cy="264681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0" marR="0" lvl="0" indent="0" algn="ctr" fontAlgn="auto">
              <a:spcAft>
                <a:spcPts val="0"/>
              </a:spcAft>
              <a:tabLst/>
              <a:defRPr/>
            </a:pPr>
            <a:r>
              <a:rPr kumimoji="0" lang="en-US" altLang="zh-CN" sz="2800" b="1" i="0" u="none" strike="noStrike" kern="1200" cap="none" spc="0" normalizeH="0" baseline="0" noProof="0" dirty="0">
                <a:ln>
                  <a:noFill/>
                </a:ln>
                <a:solidFill>
                  <a:srgbClr val="FFFFFF"/>
                </a:solidFill>
                <a:effectLst/>
                <a:uLnTx/>
                <a:uFillTx/>
                <a:latin typeface="+mj-lt"/>
                <a:ea typeface="+mj-ea"/>
                <a:cs typeface="+mj-cs"/>
              </a:rPr>
              <a:t>Simple RNN vs LSTM</a:t>
            </a:r>
            <a:br>
              <a:rPr kumimoji="0" lang="en-US" altLang="zh-CN" sz="2800" b="1" i="0" u="none" strike="noStrike" kern="1200" cap="none" spc="0" normalizeH="0" baseline="0" noProof="0" dirty="0">
                <a:ln>
                  <a:noFill/>
                </a:ln>
                <a:solidFill>
                  <a:srgbClr val="FFFFFF"/>
                </a:solidFill>
                <a:effectLst/>
                <a:uLnTx/>
                <a:uFillTx/>
                <a:latin typeface="+mj-lt"/>
                <a:ea typeface="+mj-ea"/>
                <a:cs typeface="+mj-cs"/>
              </a:rPr>
            </a:br>
            <a:endParaRPr lang="en-US" sz="2800" b="1"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7DEB2E9F-A22A-1A76-DD76-72C01D4164A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3911522" y="1171830"/>
            <a:ext cx="7188199" cy="4025390"/>
          </a:xfrm>
          <a:prstGeom prst="rect">
            <a:avLst/>
          </a:prstGeom>
          <a:noFill/>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3" name="Recorded Sound">
            <a:hlinkClick r:id="" action="ppaction://media"/>
            <a:extLst>
              <a:ext uri="{FF2B5EF4-FFF2-40B4-BE49-F238E27FC236}">
                <a16:creationId xmlns:a16="http://schemas.microsoft.com/office/drawing/2014/main" id="{DA367300-B342-11E2-9417-0C159ECA50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08097" y="6168357"/>
            <a:ext cx="306387" cy="306387"/>
          </a:xfrm>
          <a:prstGeom prst="rect">
            <a:avLst/>
          </a:prstGeom>
        </p:spPr>
      </p:pic>
    </p:spTree>
    <p:extLst>
      <p:ext uri="{BB962C8B-B14F-4D97-AF65-F5344CB8AC3E}">
        <p14:creationId xmlns:p14="http://schemas.microsoft.com/office/powerpoint/2010/main" val="114193098"/>
      </p:ext>
    </p:extLst>
  </p:cSld>
  <p:clrMapOvr>
    <a:masterClrMapping/>
  </p:clrMapOvr>
  <mc:AlternateContent xmlns:mc="http://schemas.openxmlformats.org/markup-compatibility/2006">
    <mc:Choice xmlns:p14="http://schemas.microsoft.com/office/powerpoint/2010/main" Requires="p14">
      <p:transition spd="slow" p14:dur="2500" advTm="5907">
        <p:checker/>
      </p:transition>
    </mc:Choice>
    <mc:Fallback>
      <p:transition spd="slow" advTm="5907">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2" name="Group 1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6" name="Freeform: Shape 1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4" name="Freeform: Shape 1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itle 1">
            <a:extLst>
              <a:ext uri="{FF2B5EF4-FFF2-40B4-BE49-F238E27FC236}">
                <a16:creationId xmlns:a16="http://schemas.microsoft.com/office/drawing/2014/main" id="{8B895CB0-71DB-1E26-BBE3-7F7B73B541EE}"/>
              </a:ext>
            </a:extLst>
          </p:cNvPr>
          <p:cNvSpPr>
            <a:spLocks noGrp="1"/>
          </p:cNvSpPr>
          <p:nvPr>
            <p:ph type="title"/>
          </p:nvPr>
        </p:nvSpPr>
        <p:spPr>
          <a:xfrm>
            <a:off x="2585243" y="1612289"/>
            <a:ext cx="7021513" cy="2308324"/>
          </a:xfrm>
        </p:spPr>
        <p:txBody>
          <a:bodyPr vert="horz" lIns="91440" tIns="45720" rIns="91440" bIns="45720" rtlCol="0" anchor="b">
            <a:normAutofit/>
          </a:bodyPr>
          <a:lstStyle/>
          <a:p>
            <a:pPr algn="ctr"/>
            <a:r>
              <a:rPr lang="en-US" sz="7200" b="1" kern="1200" dirty="0">
                <a:solidFill>
                  <a:schemeClr val="bg1"/>
                </a:solidFill>
                <a:latin typeface="+mj-lt"/>
                <a:ea typeface="+mj-ea"/>
                <a:cs typeface="+mj-cs"/>
              </a:rPr>
              <a:t>THANK YOU</a:t>
            </a:r>
          </a:p>
        </p:txBody>
      </p:sp>
      <p:pic>
        <p:nvPicPr>
          <p:cNvPr id="3" name="Recorded Sound">
            <a:hlinkClick r:id="" action="ppaction://media"/>
            <a:extLst>
              <a:ext uri="{FF2B5EF4-FFF2-40B4-BE49-F238E27FC236}">
                <a16:creationId xmlns:a16="http://schemas.microsoft.com/office/drawing/2014/main" id="{C6AF6318-CF84-B141-228C-98A83BA45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4178" y="6154855"/>
            <a:ext cx="376822" cy="376822"/>
          </a:xfrm>
          <a:prstGeom prst="rect">
            <a:avLst/>
          </a:prstGeom>
        </p:spPr>
      </p:pic>
    </p:spTree>
    <p:extLst>
      <p:ext uri="{BB962C8B-B14F-4D97-AF65-F5344CB8AC3E}">
        <p14:creationId xmlns:p14="http://schemas.microsoft.com/office/powerpoint/2010/main" val="4104901040"/>
      </p:ext>
    </p:extLst>
  </p:cSld>
  <p:clrMapOvr>
    <a:masterClrMapping/>
  </p:clrMapOvr>
  <mc:AlternateContent xmlns:mc="http://schemas.openxmlformats.org/markup-compatibility/2006">
    <mc:Choice xmlns:p14="http://schemas.microsoft.com/office/powerpoint/2010/main" Requires="p14">
      <p:transition spd="slow" p14:dur="800" advTm="2749">
        <p14:flythrough/>
      </p:transition>
    </mc:Choice>
    <mc:Fallback>
      <p:transition spd="slow" advTm="27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4D0B98-77FB-FD5A-E74B-68DD2FFF1421}"/>
              </a:ext>
            </a:extLst>
          </p:cNvPr>
          <p:cNvSpPr>
            <a:spLocks noGrp="1"/>
          </p:cNvSpPr>
          <p:nvPr>
            <p:ph type="title"/>
          </p:nvPr>
        </p:nvSpPr>
        <p:spPr>
          <a:xfrm>
            <a:off x="1102368" y="1877492"/>
            <a:ext cx="4030132" cy="3215373"/>
          </a:xfrm>
        </p:spPr>
        <p:txBody>
          <a:bodyPr>
            <a:normAutofit/>
          </a:bodyPr>
          <a:lstStyle/>
          <a:p>
            <a:pPr algn="ctr"/>
            <a:r>
              <a:rPr lang="en-US" b="1" dirty="0">
                <a:solidFill>
                  <a:schemeClr val="bg1"/>
                </a:solidFill>
              </a:rPr>
              <a:t>Features</a:t>
            </a:r>
            <a:endParaRPr lang="en-IN" b="1" dirty="0">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E219B8BE-0DE7-10A0-C575-B5FAD0F6D86C}"/>
              </a:ext>
            </a:extLst>
          </p:cNvPr>
          <p:cNvSpPr>
            <a:spLocks noGrp="1"/>
          </p:cNvSpPr>
          <p:nvPr>
            <p:ph idx="1"/>
          </p:nvPr>
        </p:nvSpPr>
        <p:spPr>
          <a:xfrm>
            <a:off x="6278894" y="1095407"/>
            <a:ext cx="5033695" cy="4351338"/>
          </a:xfrm>
        </p:spPr>
        <p:txBody>
          <a:bodyPr>
            <a:normAutofit/>
          </a:bodyPr>
          <a:lstStyle/>
          <a:p>
            <a:pPr marL="0" indent="0">
              <a:buNone/>
            </a:pPr>
            <a:r>
              <a:rPr lang="en-US" sz="2200" dirty="0">
                <a:solidFill>
                  <a:schemeClr val="bg1"/>
                </a:solidFill>
              </a:rPr>
              <a:t>In neural networks and other supervised machine learning techniques, features are crucial. The automatic essay grading systems assign grades to student essays in accordance with a variety of factors, which are crucial for modelling training. They are divided into three groups according to their syntax and semantics:</a:t>
            </a:r>
          </a:p>
          <a:p>
            <a:pPr marL="0" indent="0">
              <a:buNone/>
            </a:pPr>
            <a:endParaRPr lang="en-US" sz="2200" dirty="0">
              <a:solidFill>
                <a:schemeClr val="bg1"/>
              </a:solidFill>
            </a:endParaRPr>
          </a:p>
          <a:p>
            <a:pPr marL="457200" indent="-457200">
              <a:buFont typeface="+mj-lt"/>
              <a:buAutoNum type="arabicPeriod"/>
            </a:pPr>
            <a:r>
              <a:rPr lang="en-US" sz="2200" b="1" dirty="0">
                <a:solidFill>
                  <a:schemeClr val="bg1"/>
                </a:solidFill>
              </a:rPr>
              <a:t>Statistical based Features</a:t>
            </a:r>
          </a:p>
          <a:p>
            <a:pPr marL="457200" indent="-457200">
              <a:buFont typeface="+mj-lt"/>
              <a:buAutoNum type="arabicPeriod"/>
            </a:pPr>
            <a:r>
              <a:rPr lang="en-US" sz="2200" b="1" dirty="0">
                <a:solidFill>
                  <a:schemeClr val="bg1"/>
                </a:solidFill>
              </a:rPr>
              <a:t>Style-based Features</a:t>
            </a:r>
          </a:p>
          <a:p>
            <a:pPr marL="457200" indent="-457200">
              <a:buFont typeface="+mj-lt"/>
              <a:buAutoNum type="arabicPeriod"/>
            </a:pPr>
            <a:r>
              <a:rPr lang="en-US" sz="2200" b="1" dirty="0">
                <a:solidFill>
                  <a:schemeClr val="bg1"/>
                </a:solidFill>
              </a:rPr>
              <a:t>Content-based Features</a:t>
            </a:r>
          </a:p>
          <a:p>
            <a:endParaRPr lang="en-IN" sz="22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Recorded Sound">
            <a:hlinkClick r:id="" action="ppaction://media"/>
            <a:extLst>
              <a:ext uri="{FF2B5EF4-FFF2-40B4-BE49-F238E27FC236}">
                <a16:creationId xmlns:a16="http://schemas.microsoft.com/office/drawing/2014/main" id="{AE934E28-5778-56C9-86C0-DA2A3464D8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34570" y="6283562"/>
            <a:ext cx="325591" cy="325591"/>
          </a:xfrm>
          <a:prstGeom prst="rect">
            <a:avLst/>
          </a:prstGeom>
        </p:spPr>
      </p:pic>
    </p:spTree>
    <p:extLst>
      <p:ext uri="{BB962C8B-B14F-4D97-AF65-F5344CB8AC3E}">
        <p14:creationId xmlns:p14="http://schemas.microsoft.com/office/powerpoint/2010/main" val="4003856970"/>
      </p:ext>
    </p:extLst>
  </p:cSld>
  <p:clrMapOvr>
    <a:masterClrMapping/>
  </p:clrMapOvr>
  <p:transition spd="slow" advTm="2747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E466D-0740-0D20-92A4-4EF4E4821948}"/>
              </a:ext>
            </a:extLst>
          </p:cNvPr>
          <p:cNvSpPr>
            <a:spLocks noGrp="1"/>
          </p:cNvSpPr>
          <p:nvPr>
            <p:ph type="title"/>
          </p:nvPr>
        </p:nvSpPr>
        <p:spPr>
          <a:xfrm>
            <a:off x="4639978" y="499503"/>
            <a:ext cx="2912032" cy="900131"/>
          </a:xfrm>
        </p:spPr>
        <p:txBody>
          <a:bodyPr anchor="t">
            <a:normAutofit/>
          </a:bodyPr>
          <a:lstStyle/>
          <a:p>
            <a:r>
              <a:rPr lang="en-US" sz="4000" b="1" dirty="0">
                <a:solidFill>
                  <a:schemeClr val="bg1"/>
                </a:solidFill>
              </a:rPr>
              <a:t>Vectorization</a:t>
            </a:r>
            <a:endParaRPr lang="en-IN" sz="4000" b="1"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742D2A-FBAD-06C4-768A-A43A52DFBDD8}"/>
              </a:ext>
            </a:extLst>
          </p:cNvPr>
          <p:cNvSpPr>
            <a:spLocks noGrp="1"/>
          </p:cNvSpPr>
          <p:nvPr>
            <p:ph idx="1"/>
          </p:nvPr>
        </p:nvSpPr>
        <p:spPr>
          <a:xfrm>
            <a:off x="1156851" y="2204937"/>
            <a:ext cx="10338362" cy="3959619"/>
          </a:xfrm>
        </p:spPr>
        <p:txBody>
          <a:bodyPr>
            <a:normAutofit/>
          </a:bodyPr>
          <a:lstStyle/>
          <a:p>
            <a:r>
              <a:rPr lang="en-US" sz="2400" dirty="0"/>
              <a:t>The term "vectorization" refers to a traditional method of transforming input data from its raw format (i.e., text) into vectors of real numbers, which is the format that is supported by ML models.</a:t>
            </a:r>
          </a:p>
          <a:p>
            <a:endParaRPr lang="en-US" sz="2400" dirty="0"/>
          </a:p>
          <a:p>
            <a:r>
              <a:rPr lang="en-US" sz="2400" dirty="0"/>
              <a:t>In Machine Learning, vectorization is a step in feature extraction. By transforming textual data into numerical vectors, the goal is to extract some distinctive features from the text for the model to train on.</a:t>
            </a:r>
          </a:p>
          <a:p>
            <a:endParaRPr lang="en-US" sz="2400" dirty="0"/>
          </a:p>
          <a:p>
            <a:r>
              <a:rPr lang="en-US" sz="2400" dirty="0"/>
              <a:t>It can speed up code execution and shorten the training time required for code.</a:t>
            </a:r>
          </a:p>
          <a:p>
            <a:endParaRPr lang="en-IN" sz="2400" dirty="0"/>
          </a:p>
        </p:txBody>
      </p:sp>
      <p:pic>
        <p:nvPicPr>
          <p:cNvPr id="4" name="Recorded Sound">
            <a:hlinkClick r:id="" action="ppaction://media"/>
            <a:extLst>
              <a:ext uri="{FF2B5EF4-FFF2-40B4-BE49-F238E27FC236}">
                <a16:creationId xmlns:a16="http://schemas.microsoft.com/office/drawing/2014/main" id="{A6101439-4019-DA63-D2AE-1071BFCCD7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95213" y="6347887"/>
            <a:ext cx="332965" cy="332965"/>
          </a:xfrm>
          <a:prstGeom prst="rect">
            <a:avLst/>
          </a:prstGeom>
        </p:spPr>
      </p:pic>
    </p:spTree>
    <p:extLst>
      <p:ext uri="{BB962C8B-B14F-4D97-AF65-F5344CB8AC3E}">
        <p14:creationId xmlns:p14="http://schemas.microsoft.com/office/powerpoint/2010/main" val="674911897"/>
      </p:ext>
    </p:extLst>
  </p:cSld>
  <p:clrMapOvr>
    <a:masterClrMapping/>
  </p:clrMapOvr>
  <p:transition spd="slow" advTm="3502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F8EF8-5672-D847-A3EB-2754B7F9EAFC}"/>
              </a:ext>
            </a:extLst>
          </p:cNvPr>
          <p:cNvSpPr>
            <a:spLocks noGrp="1"/>
          </p:cNvSpPr>
          <p:nvPr>
            <p:ph type="title"/>
          </p:nvPr>
        </p:nvSpPr>
        <p:spPr>
          <a:xfrm>
            <a:off x="482464" y="2290917"/>
            <a:ext cx="3081628" cy="1799031"/>
          </a:xfrm>
        </p:spPr>
        <p:txBody>
          <a:bodyPr anchor="b">
            <a:normAutofit/>
          </a:bodyPr>
          <a:lstStyle/>
          <a:p>
            <a:pPr algn="ctr"/>
            <a:r>
              <a:rPr lang="en-US" sz="4000" b="1" dirty="0">
                <a:solidFill>
                  <a:srgbClr val="FFFFFF"/>
                </a:solidFill>
              </a:rPr>
              <a:t>Vectorization Techniques</a:t>
            </a:r>
            <a:endParaRPr lang="en-IN" sz="4000" b="1" dirty="0">
              <a:solidFill>
                <a:srgbClr val="FFFFFF"/>
              </a:solidFill>
            </a:endParaRPr>
          </a:p>
        </p:txBody>
      </p:sp>
      <p:graphicFrame>
        <p:nvGraphicFramePr>
          <p:cNvPr id="5" name="Content Placeholder 2">
            <a:extLst>
              <a:ext uri="{FF2B5EF4-FFF2-40B4-BE49-F238E27FC236}">
                <a16:creationId xmlns:a16="http://schemas.microsoft.com/office/drawing/2014/main" id="{CE2C2D43-BF74-BDFB-700D-4B8C658D9E52}"/>
              </a:ext>
            </a:extLst>
          </p:cNvPr>
          <p:cNvGraphicFramePr>
            <a:graphicFrameLocks noGrp="1"/>
          </p:cNvGraphicFramePr>
          <p:nvPr>
            <p:ph idx="1"/>
            <p:extLst>
              <p:ext uri="{D42A27DB-BD31-4B8C-83A1-F6EECF244321}">
                <p14:modId xmlns:p14="http://schemas.microsoft.com/office/powerpoint/2010/main" val="428195431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8CB28840-BDC1-677F-FB0E-D8B1492153E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71885" y="6359781"/>
            <a:ext cx="342798" cy="342798"/>
          </a:xfrm>
          <a:prstGeom prst="rect">
            <a:avLst/>
          </a:prstGeom>
        </p:spPr>
      </p:pic>
    </p:spTree>
    <p:extLst>
      <p:ext uri="{BB962C8B-B14F-4D97-AF65-F5344CB8AC3E}">
        <p14:creationId xmlns:p14="http://schemas.microsoft.com/office/powerpoint/2010/main" val="2142130816"/>
      </p:ext>
    </p:extLst>
  </p:cSld>
  <p:clrMapOvr>
    <a:masterClrMapping/>
  </p:clrMapOvr>
  <mc:AlternateContent xmlns:mc="http://schemas.openxmlformats.org/markup-compatibility/2006">
    <mc:Choice xmlns:p14="http://schemas.microsoft.com/office/powerpoint/2010/main" Requires="p14">
      <p:transition spd="slow" p14:dur="800" advTm="12989">
        <p:circle/>
      </p:transition>
    </mc:Choice>
    <mc:Fallback>
      <p:transition spd="slow" advTm="12989">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048A2-02F4-D1D4-7852-0DF85D4972FF}"/>
              </a:ext>
            </a:extLst>
          </p:cNvPr>
          <p:cNvSpPr>
            <a:spLocks noGrp="1"/>
          </p:cNvSpPr>
          <p:nvPr>
            <p:ph type="title"/>
          </p:nvPr>
        </p:nvSpPr>
        <p:spPr>
          <a:xfrm>
            <a:off x="7202046" y="542106"/>
            <a:ext cx="3475786" cy="1287135"/>
          </a:xfrm>
        </p:spPr>
        <p:txBody>
          <a:bodyPr>
            <a:normAutofit/>
          </a:bodyPr>
          <a:lstStyle/>
          <a:p>
            <a:r>
              <a:rPr lang="en-IN" b="1" dirty="0"/>
              <a:t>Bag of Words</a:t>
            </a:r>
          </a:p>
        </p:txBody>
      </p:sp>
      <p:pic>
        <p:nvPicPr>
          <p:cNvPr id="5" name="Picture 4" descr="Sticky notes on a wall">
            <a:extLst>
              <a:ext uri="{FF2B5EF4-FFF2-40B4-BE49-F238E27FC236}">
                <a16:creationId xmlns:a16="http://schemas.microsoft.com/office/drawing/2014/main" id="{87F51038-3230-D426-4A1D-3C82030BA0DB}"/>
              </a:ext>
            </a:extLst>
          </p:cNvPr>
          <p:cNvPicPr>
            <a:picLocks noChangeAspect="1"/>
          </p:cNvPicPr>
          <p:nvPr/>
        </p:nvPicPr>
        <p:blipFill rotWithShape="1">
          <a:blip r:embed="rId4"/>
          <a:srcRect l="19348" r="18443"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70F1424-6016-99F5-D519-7DFC0F9EA6C1}"/>
              </a:ext>
            </a:extLst>
          </p:cNvPr>
          <p:cNvSpPr>
            <a:spLocks noGrp="1"/>
          </p:cNvSpPr>
          <p:nvPr>
            <p:ph idx="1"/>
          </p:nvPr>
        </p:nvSpPr>
        <p:spPr>
          <a:xfrm>
            <a:off x="6513788" y="2333297"/>
            <a:ext cx="4840010" cy="3843666"/>
          </a:xfrm>
        </p:spPr>
        <p:txBody>
          <a:bodyPr>
            <a:normAutofit/>
          </a:bodyPr>
          <a:lstStyle/>
          <a:p>
            <a:r>
              <a:rPr lang="en-US" sz="2000" dirty="0"/>
              <a:t>Bag-Of-Words is an algorithm that transforms variable-length texts into fixed-length vectors. </a:t>
            </a:r>
          </a:p>
          <a:p>
            <a:endParaRPr lang="en-US" sz="2000" dirty="0"/>
          </a:p>
          <a:p>
            <a:r>
              <a:rPr lang="en-US" sz="2000" dirty="0"/>
              <a:t>In Machine Learning, by using the bag-of-words (</a:t>
            </a:r>
            <a:r>
              <a:rPr lang="en-US" sz="2000" dirty="0" err="1"/>
              <a:t>BoW</a:t>
            </a:r>
            <a:r>
              <a:rPr lang="en-US" sz="2000" dirty="0"/>
              <a:t>) technique, we convert a text into its equivalent vector of numbers.</a:t>
            </a:r>
          </a:p>
          <a:p>
            <a:endParaRPr lang="en-US" sz="2000" dirty="0"/>
          </a:p>
          <a:p>
            <a:r>
              <a:rPr lang="en-US" sz="2000" dirty="0"/>
              <a:t>In this approach, features are unique words and feature values are word counts.</a:t>
            </a:r>
          </a:p>
          <a:p>
            <a:endParaRPr lang="en-US" sz="2000" dirty="0"/>
          </a:p>
          <a:p>
            <a:endParaRPr lang="en-IN" sz="2000" dirty="0"/>
          </a:p>
        </p:txBody>
      </p:sp>
      <p:pic>
        <p:nvPicPr>
          <p:cNvPr id="4" name="Recorded Sound">
            <a:hlinkClick r:id="" action="ppaction://media"/>
            <a:extLst>
              <a:ext uri="{FF2B5EF4-FFF2-40B4-BE49-F238E27FC236}">
                <a16:creationId xmlns:a16="http://schemas.microsoft.com/office/drawing/2014/main" id="{A2934B3E-D2CE-6885-CFCE-43C63C137B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3966" y="6262023"/>
            <a:ext cx="345256" cy="345256"/>
          </a:xfrm>
          <a:prstGeom prst="rect">
            <a:avLst/>
          </a:prstGeom>
        </p:spPr>
      </p:pic>
    </p:spTree>
    <p:extLst>
      <p:ext uri="{BB962C8B-B14F-4D97-AF65-F5344CB8AC3E}">
        <p14:creationId xmlns:p14="http://schemas.microsoft.com/office/powerpoint/2010/main" val="30292235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6155">
        <p15:prstTrans prst="fallOver"/>
      </p:transition>
    </mc:Choice>
    <mc:Fallback>
      <p:transition spd="slow" advTm="261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C534996-524A-7F53-6CCF-40CFD27C952F}"/>
              </a:ext>
            </a:extLst>
          </p:cNvPr>
          <p:cNvSpPr>
            <a:spLocks noGrp="1"/>
          </p:cNvSpPr>
          <p:nvPr>
            <p:ph type="title"/>
          </p:nvPr>
        </p:nvSpPr>
        <p:spPr>
          <a:xfrm>
            <a:off x="1626944" y="445004"/>
            <a:ext cx="8935064" cy="1348065"/>
          </a:xfrm>
        </p:spPr>
        <p:txBody>
          <a:bodyPr>
            <a:normAutofit/>
          </a:bodyPr>
          <a:lstStyle/>
          <a:p>
            <a:r>
              <a:rPr lang="en-US" sz="5400" b="1" dirty="0">
                <a:solidFill>
                  <a:srgbClr val="FFFFFF"/>
                </a:solidFill>
              </a:rPr>
              <a:t>BOW involves three operations</a:t>
            </a:r>
            <a:endParaRPr lang="en-IN" sz="5400" b="1" dirty="0">
              <a:solidFill>
                <a:srgbClr val="FFFFFF"/>
              </a:solidFill>
            </a:endParaRPr>
          </a:p>
        </p:txBody>
      </p:sp>
      <p:sp>
        <p:nvSpPr>
          <p:cNvPr id="3" name="Content Placeholder 2">
            <a:extLst>
              <a:ext uri="{FF2B5EF4-FFF2-40B4-BE49-F238E27FC236}">
                <a16:creationId xmlns:a16="http://schemas.microsoft.com/office/drawing/2014/main" id="{6DB68CD3-F26F-D4E9-5DFE-CA9A75FFE14F}"/>
              </a:ext>
            </a:extLst>
          </p:cNvPr>
          <p:cNvSpPr>
            <a:spLocks noGrp="1"/>
          </p:cNvSpPr>
          <p:nvPr>
            <p:ph idx="1"/>
          </p:nvPr>
        </p:nvSpPr>
        <p:spPr>
          <a:xfrm>
            <a:off x="838200" y="2586788"/>
            <a:ext cx="10596716" cy="3826207"/>
          </a:xfrm>
        </p:spPr>
        <p:txBody>
          <a:bodyPr>
            <a:normAutofit/>
          </a:bodyPr>
          <a:lstStyle/>
          <a:p>
            <a:pPr marL="0" indent="0">
              <a:buNone/>
            </a:pPr>
            <a:r>
              <a:rPr lang="en-IN" sz="1800" b="1" dirty="0"/>
              <a:t>1. Tokenization</a:t>
            </a:r>
          </a:p>
          <a:p>
            <a:pPr marL="0" indent="0">
              <a:buNone/>
            </a:pPr>
            <a:r>
              <a:rPr lang="en-US" sz="1800" dirty="0"/>
              <a:t>First, the input text is tokenized into a list of tokens (words).</a:t>
            </a:r>
          </a:p>
          <a:p>
            <a:pPr marL="0" indent="0">
              <a:buNone/>
            </a:pPr>
            <a:endParaRPr lang="en-US" sz="1800" dirty="0"/>
          </a:p>
          <a:p>
            <a:pPr marL="0" indent="0">
              <a:buNone/>
            </a:pPr>
            <a:r>
              <a:rPr lang="en-IN" sz="1800" b="1" dirty="0"/>
              <a:t>2. Vocabulary creation</a:t>
            </a:r>
          </a:p>
          <a:p>
            <a:pPr marL="0" indent="0">
              <a:buNone/>
            </a:pPr>
            <a:r>
              <a:rPr lang="en-US" sz="1800" dirty="0"/>
              <a:t>Only unique tokens are selected from the obtained token list to construct the vocabulary of words, which is then arranged alphabetically.</a:t>
            </a:r>
          </a:p>
          <a:p>
            <a:pPr marL="0" indent="0">
              <a:buNone/>
            </a:pPr>
            <a:endParaRPr lang="en-US" sz="1800" dirty="0"/>
          </a:p>
          <a:p>
            <a:pPr marL="0" indent="0">
              <a:buNone/>
            </a:pPr>
            <a:r>
              <a:rPr lang="en-IN" sz="1800" b="1" dirty="0"/>
              <a:t>3. Vector creation</a:t>
            </a:r>
          </a:p>
          <a:p>
            <a:pPr marL="0" indent="0">
              <a:buNone/>
            </a:pPr>
            <a:r>
              <a:rPr lang="en-US" sz="1800" dirty="0"/>
              <a:t>Lastly, using the frequency of vocabulary words, a sparse matrix is created for the input where each row represents a sentence vector whose length (the matrix's columns) is equal to the size of the vocabulary.</a:t>
            </a:r>
            <a:endParaRPr lang="en-IN" sz="1800" dirty="0"/>
          </a:p>
        </p:txBody>
      </p:sp>
      <p:pic>
        <p:nvPicPr>
          <p:cNvPr id="4" name="Recorded Sound">
            <a:hlinkClick r:id="" action="ppaction://media"/>
            <a:extLst>
              <a:ext uri="{FF2B5EF4-FFF2-40B4-BE49-F238E27FC236}">
                <a16:creationId xmlns:a16="http://schemas.microsoft.com/office/drawing/2014/main" id="{57429446-DA3A-6989-6E1F-E2E942B423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8241" y="6289907"/>
            <a:ext cx="362462" cy="362462"/>
          </a:xfrm>
          <a:prstGeom prst="rect">
            <a:avLst/>
          </a:prstGeom>
        </p:spPr>
      </p:pic>
    </p:spTree>
    <p:extLst>
      <p:ext uri="{BB962C8B-B14F-4D97-AF65-F5344CB8AC3E}">
        <p14:creationId xmlns:p14="http://schemas.microsoft.com/office/powerpoint/2010/main" val="16435209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40807">
        <p15:prstTrans prst="curtains"/>
      </p:transition>
    </mc:Choice>
    <mc:Fallback>
      <p:transition spd="slow" advTm="408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CA626B7-8FBB-B17F-FE47-9882D1E486FE}"/>
              </a:ext>
            </a:extLst>
          </p:cNvPr>
          <p:cNvSpPr txBox="1"/>
          <p:nvPr/>
        </p:nvSpPr>
        <p:spPr>
          <a:xfrm>
            <a:off x="3690620" y="873615"/>
            <a:ext cx="4810760" cy="106334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dirty="0">
                <a:solidFill>
                  <a:schemeClr val="tx1"/>
                </a:solidFill>
                <a:latin typeface="+mj-lt"/>
                <a:ea typeface="+mj-ea"/>
                <a:cs typeface="+mj-cs"/>
              </a:rPr>
              <a:t>CountVectorizer()</a:t>
            </a:r>
          </a:p>
        </p:txBody>
      </p:sp>
      <p:sp>
        <p:nvSpPr>
          <p:cNvPr id="3" name="Content Placeholder 2">
            <a:extLst>
              <a:ext uri="{FF2B5EF4-FFF2-40B4-BE49-F238E27FC236}">
                <a16:creationId xmlns:a16="http://schemas.microsoft.com/office/drawing/2014/main" id="{0F242155-A882-9F7F-2783-8F2BE485622C}"/>
              </a:ext>
            </a:extLst>
          </p:cNvPr>
          <p:cNvSpPr>
            <a:spLocks noGrp="1"/>
          </p:cNvSpPr>
          <p:nvPr>
            <p:ph idx="1"/>
          </p:nvPr>
        </p:nvSpPr>
        <p:spPr>
          <a:xfrm>
            <a:off x="863360" y="1936955"/>
            <a:ext cx="7985671" cy="4119716"/>
          </a:xfrm>
        </p:spPr>
        <p:txBody>
          <a:bodyPr vert="horz" lIns="91440" tIns="45720" rIns="91440" bIns="45720" rtlCol="0" anchor="t">
            <a:normAutofit/>
          </a:bodyPr>
          <a:lstStyle/>
          <a:p>
            <a:pPr marL="0"/>
            <a:endParaRPr lang="en-US" sz="1600" dirty="0"/>
          </a:p>
          <a:p>
            <a:r>
              <a:rPr lang="en-US" sz="1800" dirty="0"/>
              <a:t>Python’s scikit-learn has a class named ‘</a:t>
            </a:r>
            <a:r>
              <a:rPr lang="en-US" sz="1800" b="1" dirty="0"/>
              <a:t>CountVectorizer</a:t>
            </a:r>
            <a:r>
              <a:rPr lang="en-US" sz="1800" dirty="0"/>
              <a:t>’ that provides a simple implementation for performing vectorization on text data.</a:t>
            </a:r>
          </a:p>
          <a:p>
            <a:endParaRPr lang="en-US" sz="1800" dirty="0"/>
          </a:p>
          <a:p>
            <a:r>
              <a:rPr lang="en-US" sz="1800" dirty="0"/>
              <a:t>Important parameters of CountVectorizer:</a:t>
            </a:r>
          </a:p>
          <a:p>
            <a:pPr marL="628650" indent="-342900">
              <a:buFont typeface="+mj-lt"/>
              <a:buAutoNum type="arabicPeriod"/>
            </a:pPr>
            <a:r>
              <a:rPr lang="en-US" sz="1800" b="1" dirty="0"/>
              <a:t>lowercase</a:t>
            </a:r>
            <a:r>
              <a:rPr lang="en-US" sz="1800" dirty="0"/>
              <a:t> : convert all characters to lowercase.</a:t>
            </a:r>
          </a:p>
          <a:p>
            <a:pPr marL="628650" indent="-342900">
              <a:buFont typeface="+mj-lt"/>
              <a:buAutoNum type="arabicPeriod"/>
            </a:pPr>
            <a:r>
              <a:rPr lang="en-US" sz="1800" b="1" dirty="0" err="1"/>
              <a:t>stop_words</a:t>
            </a:r>
            <a:r>
              <a:rPr lang="en-US" sz="1800" b="1" dirty="0"/>
              <a:t> </a:t>
            </a:r>
            <a:r>
              <a:rPr lang="en-US" sz="1800" dirty="0"/>
              <a:t>: remove </a:t>
            </a:r>
            <a:r>
              <a:rPr lang="en-US" sz="1800" dirty="0" err="1"/>
              <a:t>stopwords</a:t>
            </a:r>
            <a:r>
              <a:rPr lang="en-US" sz="1800" dirty="0"/>
              <a:t> from the text before vectorization. {</a:t>
            </a:r>
            <a:r>
              <a:rPr lang="en-US" sz="1800" dirty="0" err="1"/>
              <a:t>english</a:t>
            </a:r>
            <a:r>
              <a:rPr lang="en-US" sz="1800" dirty="0"/>
              <a:t>},list, default=None. If ‘</a:t>
            </a:r>
            <a:r>
              <a:rPr lang="en-US" sz="1800" dirty="0" err="1"/>
              <a:t>english</a:t>
            </a:r>
            <a:r>
              <a:rPr lang="en-US" sz="1800" dirty="0"/>
              <a:t>’, a built-in stop word list is used.</a:t>
            </a:r>
          </a:p>
          <a:p>
            <a:pPr marL="628650" indent="-342900">
              <a:buFont typeface="+mj-lt"/>
              <a:buAutoNum type="arabicPeriod"/>
            </a:pPr>
            <a:r>
              <a:rPr lang="en-US" sz="1800" b="1" dirty="0" err="1"/>
              <a:t>strip_accents</a:t>
            </a:r>
            <a:r>
              <a:rPr lang="en-US" sz="1800" b="1" dirty="0"/>
              <a:t> </a:t>
            </a:r>
            <a:r>
              <a:rPr lang="en-US" sz="1800" dirty="0"/>
              <a:t>: {‘ascii’, ‘</a:t>
            </a:r>
            <a:r>
              <a:rPr lang="en-US" sz="1800" dirty="0" err="1"/>
              <a:t>unicode</a:t>
            </a:r>
            <a:r>
              <a:rPr lang="en-US" sz="1800" dirty="0"/>
              <a:t>’}, default=None, Remove accents and perform other character normalization during the preprocessing step.</a:t>
            </a:r>
          </a:p>
          <a:p>
            <a:pPr marL="628650" indent="-342900">
              <a:buFont typeface="+mj-lt"/>
              <a:buAutoNum type="arabicPeriod"/>
            </a:pPr>
            <a:r>
              <a:rPr lang="en-US" sz="1800" b="1" dirty="0" err="1"/>
              <a:t>ngram_range</a:t>
            </a:r>
            <a:r>
              <a:rPr lang="en-US" sz="1800" b="1" dirty="0"/>
              <a:t> </a:t>
            </a:r>
            <a:r>
              <a:rPr lang="en-US" sz="1800" dirty="0"/>
              <a:t>: tuple (</a:t>
            </a:r>
            <a:r>
              <a:rPr lang="en-US" sz="1800" dirty="0" err="1"/>
              <a:t>min_n</a:t>
            </a:r>
            <a:r>
              <a:rPr lang="en-US" sz="1800" dirty="0"/>
              <a:t>, </a:t>
            </a:r>
            <a:r>
              <a:rPr lang="en-US" sz="1800" dirty="0" err="1"/>
              <a:t>max_n</a:t>
            </a:r>
            <a:r>
              <a:rPr lang="en-US" sz="1800" dirty="0"/>
              <a:t>), default=(1, 1), range of n-values for different word n-grams to be extracted.</a:t>
            </a:r>
          </a:p>
          <a:p>
            <a:endParaRPr lang="en-US" sz="1100" dirty="0"/>
          </a:p>
          <a:p>
            <a:endParaRPr lang="en-US" sz="1100" dirty="0"/>
          </a:p>
        </p:txBody>
      </p:sp>
      <p:pic>
        <p:nvPicPr>
          <p:cNvPr id="2" name="Recorded Sound">
            <a:hlinkClick r:id="" action="ppaction://media"/>
            <a:extLst>
              <a:ext uri="{FF2B5EF4-FFF2-40B4-BE49-F238E27FC236}">
                <a16:creationId xmlns:a16="http://schemas.microsoft.com/office/drawing/2014/main" id="{E68EB4D8-593F-E98F-A39A-EA7C8C7BD5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05305" y="5723706"/>
            <a:ext cx="332965" cy="332965"/>
          </a:xfrm>
          <a:prstGeom prst="rect">
            <a:avLst/>
          </a:prstGeom>
        </p:spPr>
      </p:pic>
    </p:spTree>
    <p:extLst>
      <p:ext uri="{BB962C8B-B14F-4D97-AF65-F5344CB8AC3E}">
        <p14:creationId xmlns:p14="http://schemas.microsoft.com/office/powerpoint/2010/main" val="23611977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0528">
        <p15:prstTrans prst="wind"/>
      </p:transition>
    </mc:Choice>
    <mc:Fallback>
      <p:transition spd="slow" advTm="405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F7C6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F7C6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etter&#10;&#10;Description automatically generated">
            <a:extLst>
              <a:ext uri="{FF2B5EF4-FFF2-40B4-BE49-F238E27FC236}">
                <a16:creationId xmlns:a16="http://schemas.microsoft.com/office/drawing/2014/main" id="{30CA461C-2229-A410-B09E-A43CABBB551C}"/>
              </a:ext>
            </a:extLst>
          </p:cNvPr>
          <p:cNvPicPr>
            <a:picLocks noChangeAspect="1"/>
          </p:cNvPicPr>
          <p:nvPr/>
        </p:nvPicPr>
        <p:blipFill>
          <a:blip r:embed="rId4"/>
          <a:stretch>
            <a:fillRect/>
          </a:stretch>
        </p:blipFill>
        <p:spPr>
          <a:xfrm>
            <a:off x="975712" y="1072889"/>
            <a:ext cx="3029173" cy="1419924"/>
          </a:xfrm>
          <a:prstGeom prst="rect">
            <a:avLst/>
          </a:prstGeom>
        </p:spPr>
      </p:pic>
      <p:sp>
        <p:nvSpPr>
          <p:cNvPr id="42" name="Rectangle 41">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1EA3465-B07D-1FD6-64F1-16745C8FDF1C}"/>
              </a:ext>
            </a:extLst>
          </p:cNvPr>
          <p:cNvPicPr>
            <a:picLocks noChangeAspect="1"/>
          </p:cNvPicPr>
          <p:nvPr/>
        </p:nvPicPr>
        <p:blipFill>
          <a:blip r:embed="rId5"/>
          <a:stretch>
            <a:fillRect/>
          </a:stretch>
        </p:blipFill>
        <p:spPr>
          <a:xfrm>
            <a:off x="5102165" y="1317523"/>
            <a:ext cx="6550067" cy="4208205"/>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8D5A3DB7-D308-0273-1D9D-1F25CA0AF685}"/>
              </a:ext>
            </a:extLst>
          </p:cNvPr>
          <p:cNvPicPr>
            <a:picLocks noChangeAspect="1"/>
          </p:cNvPicPr>
          <p:nvPr/>
        </p:nvPicPr>
        <p:blipFill>
          <a:blip r:embed="rId6"/>
          <a:stretch>
            <a:fillRect/>
          </a:stretch>
        </p:blipFill>
        <p:spPr>
          <a:xfrm>
            <a:off x="515210" y="3669030"/>
            <a:ext cx="4072574" cy="2657354"/>
          </a:xfrm>
          <a:prstGeom prst="rect">
            <a:avLst/>
          </a:prstGeom>
        </p:spPr>
      </p:pic>
      <p:pic>
        <p:nvPicPr>
          <p:cNvPr id="2" name="Recorded Sound">
            <a:hlinkClick r:id="" action="ppaction://media"/>
            <a:extLst>
              <a:ext uri="{FF2B5EF4-FFF2-40B4-BE49-F238E27FC236}">
                <a16:creationId xmlns:a16="http://schemas.microsoft.com/office/drawing/2014/main" id="{36A8B811-DA9D-DDE7-65BD-3B837A7FAE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0442" y="5992512"/>
            <a:ext cx="333872" cy="333872"/>
          </a:xfrm>
          <a:prstGeom prst="rect">
            <a:avLst/>
          </a:prstGeom>
        </p:spPr>
      </p:pic>
    </p:spTree>
    <p:extLst>
      <p:ext uri="{BB962C8B-B14F-4D97-AF65-F5344CB8AC3E}">
        <p14:creationId xmlns:p14="http://schemas.microsoft.com/office/powerpoint/2010/main" val="3749195276"/>
      </p:ext>
    </p:extLst>
  </p:cSld>
  <p:clrMapOvr>
    <a:masterClrMapping/>
  </p:clrMapOvr>
  <mc:AlternateContent xmlns:mc="http://schemas.openxmlformats.org/markup-compatibility/2006">
    <mc:Choice xmlns:p14="http://schemas.microsoft.com/office/powerpoint/2010/main" Requires="p14">
      <p:transition spd="slow" p14:dur="1250" advTm="59011">
        <p14:switch dir="r"/>
      </p:transition>
    </mc:Choice>
    <mc:Fallback>
      <p:transition spd="slow" advTm="590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19431</TotalTime>
  <Words>1369</Words>
  <Application>Microsoft Office PowerPoint</Application>
  <PresentationFormat>Widescreen</PresentationFormat>
  <Paragraphs>115</Paragraphs>
  <Slides>28</Slides>
  <Notes>0</Notes>
  <HiddenSlides>0</HiddenSlides>
  <MMClips>27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Datasets available for research on AES</vt:lpstr>
      <vt:lpstr>Features</vt:lpstr>
      <vt:lpstr>Vectorization</vt:lpstr>
      <vt:lpstr>Vectorization Techniques</vt:lpstr>
      <vt:lpstr>Bag of Words</vt:lpstr>
      <vt:lpstr>BOW involves three operations</vt:lpstr>
      <vt:lpstr>PowerPoint Presentation</vt:lpstr>
      <vt:lpstr>PowerPoint Presentation</vt:lpstr>
      <vt:lpstr>PowerPoint Presentation</vt:lpstr>
      <vt:lpstr>PowerPoint Presentation</vt:lpstr>
      <vt:lpstr>Word2Vec</vt:lpstr>
      <vt:lpstr>PowerPoint Presentation</vt:lpstr>
      <vt:lpstr>PowerPoint Presentation</vt:lpstr>
      <vt:lpstr>PowerPoint Presentation</vt:lpstr>
      <vt:lpstr>PowerPoint Presentation</vt:lpstr>
      <vt:lpstr>Evaluation Metrics</vt:lpstr>
      <vt:lpstr>PowerPoint Presentation</vt:lpstr>
      <vt:lpstr>Product Architecture</vt:lpstr>
      <vt:lpstr>Sample Component of ML Engine</vt:lpstr>
      <vt:lpstr>Machine Learning Techniques</vt:lpstr>
      <vt:lpstr>Challenges in automated essay grading systems</vt:lpstr>
      <vt:lpstr>Recurrent Neural Networks (RNN) </vt:lpstr>
      <vt:lpstr>An RNN has two major disadvantages </vt:lpstr>
      <vt:lpstr>Long Short-Term Memory (LSTM) </vt:lpstr>
      <vt:lpstr>PowerPoint Presentation</vt:lpstr>
      <vt:lpstr>Simple RNN vs LSTM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Transformers AI</dc:title>
  <dc:creator>Rahul Kumar</dc:creator>
  <cp:lastModifiedBy>Rahul Kumar</cp:lastModifiedBy>
  <cp:revision>95</cp:revision>
  <dcterms:created xsi:type="dcterms:W3CDTF">2022-07-25T04:59:17Z</dcterms:created>
  <dcterms:modified xsi:type="dcterms:W3CDTF">2023-04-16T13:36:31Z</dcterms:modified>
</cp:coreProperties>
</file>